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0"/>
  </p:notesMasterIdLst>
  <p:sldIdLst>
    <p:sldId id="256" r:id="rId2"/>
    <p:sldId id="292" r:id="rId3"/>
    <p:sldId id="257" r:id="rId4"/>
    <p:sldId id="291" r:id="rId5"/>
    <p:sldId id="258" r:id="rId6"/>
    <p:sldId id="268" r:id="rId7"/>
    <p:sldId id="294" r:id="rId8"/>
    <p:sldId id="299" r:id="rId9"/>
    <p:sldId id="302" r:id="rId10"/>
    <p:sldId id="301" r:id="rId11"/>
    <p:sldId id="287" r:id="rId12"/>
    <p:sldId id="303" r:id="rId13"/>
    <p:sldId id="297" r:id="rId14"/>
    <p:sldId id="293" r:id="rId15"/>
    <p:sldId id="296" r:id="rId16"/>
    <p:sldId id="295" r:id="rId17"/>
    <p:sldId id="281" r:id="rId18"/>
    <p:sldId id="279"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446" autoAdjust="0"/>
  </p:normalViewPr>
  <p:slideViewPr>
    <p:cSldViewPr snapToGrid="0" snapToObjects="1">
      <p:cViewPr>
        <p:scale>
          <a:sx n="100" d="100"/>
          <a:sy n="100" d="100"/>
        </p:scale>
        <p:origin x="954" y="312"/>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84" d="100"/>
          <a:sy n="84" d="100"/>
        </p:scale>
        <p:origin x="391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1778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This comprehensive presentation provides detailed analysis of crime patterns in York Region from 2020-2025, with advanced forecasting through 2027. Based on 299,984 crime records, we identify key trends, temporal patterns, predictive insights, and strategic recommendations for law enforcement and community safety initiatives.</a:t>
            </a:r>
            <a:br>
              <a:rPr lang="en-CA" dirty="0"/>
            </a:br>
            <a:br>
              <a:rPr lang="en-CA" dirty="0"/>
            </a:br>
            <a:r>
              <a:rPr lang="en-CA" sz="1200" b="0" i="0" kern="1200" dirty="0">
                <a:solidFill>
                  <a:schemeClr val="tx1"/>
                </a:solidFill>
                <a:effectLst/>
                <a:latin typeface="+mn-lt"/>
                <a:ea typeface="+mn-ea"/>
                <a:cs typeface="+mn-cs"/>
              </a:rPr>
              <a:t>The presentation tells a data-driven story:</a:t>
            </a:r>
          </a:p>
          <a:p>
            <a:r>
              <a:rPr lang="en-CA" sz="1200" b="1" i="0" kern="1200" dirty="0">
                <a:solidFill>
                  <a:schemeClr val="tx1"/>
                </a:solidFill>
                <a:effectLst/>
                <a:latin typeface="+mn-lt"/>
                <a:ea typeface="+mn-ea"/>
                <a:cs typeface="+mn-cs"/>
              </a:rPr>
              <a:t>The Problem:</a:t>
            </a:r>
            <a:r>
              <a:rPr lang="en-CA" sz="1200" b="0" i="0" kern="1200" dirty="0">
                <a:solidFill>
                  <a:schemeClr val="tx1"/>
                </a:solidFill>
                <a:effectLst/>
                <a:latin typeface="+mn-lt"/>
                <a:ea typeface="+mn-ea"/>
                <a:cs typeface="+mn-cs"/>
              </a:rPr>
              <a:t> A massive, anomalous crime surge in 2024, concentrated in District 4 (Vaughan).</a:t>
            </a:r>
          </a:p>
          <a:p>
            <a:r>
              <a:rPr lang="en-CA" sz="1200" b="1" i="0" kern="1200" dirty="0">
                <a:solidFill>
                  <a:schemeClr val="tx1"/>
                </a:solidFill>
                <a:effectLst/>
                <a:latin typeface="+mn-lt"/>
                <a:ea typeface="+mn-ea"/>
                <a:cs typeface="+mn-cs"/>
              </a:rPr>
              <a:t>The Root Cause:</a:t>
            </a:r>
            <a:r>
              <a:rPr lang="en-CA" sz="1200" b="0" i="0" kern="1200" dirty="0">
                <a:solidFill>
                  <a:schemeClr val="tx1"/>
                </a:solidFill>
                <a:effectLst/>
                <a:latin typeface="+mn-lt"/>
                <a:ea typeface="+mn-ea"/>
                <a:cs typeface="+mn-cs"/>
              </a:rPr>
              <a:t> This surge is driven by specific factors like organized crime and gun violence, which is exacerbated by a critical staffing crisis.</a:t>
            </a:r>
          </a:p>
          <a:p>
            <a:r>
              <a:rPr lang="en-CA" sz="1200" b="1" i="0" kern="1200" dirty="0">
                <a:solidFill>
                  <a:schemeClr val="tx1"/>
                </a:solidFill>
                <a:effectLst/>
                <a:latin typeface="+mn-lt"/>
                <a:ea typeface="+mn-ea"/>
                <a:cs typeface="+mn-cs"/>
              </a:rPr>
              <a:t>The Diagnosis:</a:t>
            </a:r>
            <a:r>
              <a:rPr lang="en-CA" sz="1200" b="0" i="0" kern="1200" dirty="0">
                <a:solidFill>
                  <a:schemeClr val="tx1"/>
                </a:solidFill>
                <a:effectLst/>
                <a:latin typeface="+mn-lt"/>
                <a:ea typeface="+mn-ea"/>
                <a:cs typeface="+mn-cs"/>
              </a:rPr>
              <a:t> Data analysis reveals predictable crime patterns (temporal, seasonal) but also confirms that the 2024 spike was an unpredictable "shock."</a:t>
            </a:r>
          </a:p>
          <a:p>
            <a:r>
              <a:rPr lang="en-CA" sz="1200" b="1" i="0" kern="1200" dirty="0">
                <a:solidFill>
                  <a:schemeClr val="tx1"/>
                </a:solidFill>
                <a:effectLst/>
                <a:latin typeface="+mn-lt"/>
                <a:ea typeface="+mn-ea"/>
                <a:cs typeface="+mn-cs"/>
              </a:rPr>
              <a:t>The Forecast:</a:t>
            </a:r>
            <a:r>
              <a:rPr lang="en-CA" sz="1200" b="0" i="0" kern="1200" dirty="0">
                <a:solidFill>
                  <a:schemeClr val="tx1"/>
                </a:solidFill>
                <a:effectLst/>
                <a:latin typeface="+mn-lt"/>
                <a:ea typeface="+mn-ea"/>
                <a:cs typeface="+mn-cs"/>
              </a:rPr>
              <a:t> While crime will drop from the 2024 peak, the underlying growth trend will return in 2026 if not addressed.</a:t>
            </a:r>
          </a:p>
          <a:p>
            <a:r>
              <a:rPr lang="en-CA" sz="1200" b="1" i="0" kern="1200" dirty="0">
                <a:solidFill>
                  <a:schemeClr val="tx1"/>
                </a:solidFill>
                <a:effectLst/>
                <a:latin typeface="+mn-lt"/>
                <a:ea typeface="+mn-ea"/>
                <a:cs typeface="+mn-cs"/>
              </a:rPr>
              <a:t>The Solution:</a:t>
            </a:r>
            <a:r>
              <a:rPr lang="en-CA" sz="1200" b="0" i="0" kern="1200" dirty="0">
                <a:solidFill>
                  <a:schemeClr val="tx1"/>
                </a:solidFill>
                <a:effectLst/>
                <a:latin typeface="+mn-lt"/>
                <a:ea typeface="+mn-ea"/>
                <a:cs typeface="+mn-cs"/>
              </a:rPr>
              <a:t> A two-pronged strategy: an </a:t>
            </a:r>
            <a:r>
              <a:rPr lang="en-CA" sz="1200" b="1" i="0" kern="1200" dirty="0">
                <a:solidFill>
                  <a:schemeClr val="tx1"/>
                </a:solidFill>
                <a:effectLst/>
                <a:latin typeface="+mn-lt"/>
                <a:ea typeface="+mn-ea"/>
                <a:cs typeface="+mn-cs"/>
              </a:rPr>
              <a:t>immediate, targeted intervention</a:t>
            </a:r>
            <a:r>
              <a:rPr lang="en-CA" sz="1200" b="0" i="0" kern="1200" dirty="0">
                <a:solidFill>
                  <a:schemeClr val="tx1"/>
                </a:solidFill>
                <a:effectLst/>
                <a:latin typeface="+mn-lt"/>
                <a:ea typeface="+mn-ea"/>
                <a:cs typeface="+mn-cs"/>
              </a:rPr>
              <a:t> in District 4 to combat the crisis, and </a:t>
            </a:r>
            <a:r>
              <a:rPr lang="en-CA" sz="1200" b="1" i="0" kern="1200" dirty="0">
                <a:solidFill>
                  <a:schemeClr val="tx1"/>
                </a:solidFill>
                <a:effectLst/>
                <a:latin typeface="+mn-lt"/>
                <a:ea typeface="+mn-ea"/>
                <a:cs typeface="+mn-cs"/>
              </a:rPr>
              <a:t>long-term, proactive resource planning</a:t>
            </a:r>
            <a:r>
              <a:rPr lang="en-CA" sz="1200" b="0" i="0" kern="1200" dirty="0">
                <a:solidFill>
                  <a:schemeClr val="tx1"/>
                </a:solidFill>
                <a:effectLst/>
                <a:latin typeface="+mn-lt"/>
                <a:ea typeface="+mn-ea"/>
                <a:cs typeface="+mn-cs"/>
              </a:rPr>
              <a:t> based on predictive models to stabilize the future trend.</a:t>
            </a:r>
          </a:p>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CA730-1803-FDF9-4853-C3BA069815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B0F01D-C4EF-7C00-53A3-23B416B6D3C0}"/>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C867B145-4AD7-F53E-98E7-D0055589AFE4}"/>
              </a:ext>
            </a:extLst>
          </p:cNvPr>
          <p:cNvSpPr>
            <a:spLocks noGrp="1"/>
          </p:cNvSpPr>
          <p:nvPr>
            <p:ph type="body" sz="quarter" idx="3"/>
          </p:nvPr>
        </p:nvSpPr>
        <p:spPr/>
        <p:txBody>
          <a:bodyPr/>
          <a:lstStyle/>
          <a:p>
            <a:r>
              <a:t>Comprehensive forecasting analysis combining overall crime trends with category-specific projections. Top charts show the overall crime forecast with confidence intervals and detailed crime type forecasts. The analysis indicates continued decline through 2027 following the 2024 anomaly, with property and violent crimes decreasing while fraud offenses are projected to increase. This detailed forecasting enables targeted resource allocation and strategic planning during a favorable trend period.</a:t>
            </a:r>
          </a:p>
        </p:txBody>
      </p:sp>
      <p:sp>
        <p:nvSpPr>
          <p:cNvPr id="4" name="Slide Number Placeholder 3">
            <a:extLst>
              <a:ext uri="{FF2B5EF4-FFF2-40B4-BE49-F238E27FC236}">
                <a16:creationId xmlns:a16="http://schemas.microsoft.com/office/drawing/2014/main" id="{5CF0137F-6132-B452-22B3-BD0B9139C692}"/>
              </a:ext>
            </a:extLst>
          </p:cNvPr>
          <p:cNvSpPr>
            <a:spLocks noGrp="1"/>
          </p:cNvSpPr>
          <p:nvPr>
            <p:ph type="sldNum" sz="quarter" idx="5"/>
          </p:nvPr>
        </p:nvSpPr>
        <p:spPr/>
      </p:sp>
    </p:spTree>
    <p:extLst>
      <p:ext uri="{BB962C8B-B14F-4D97-AF65-F5344CB8AC3E}">
        <p14:creationId xmlns:p14="http://schemas.microsoft.com/office/powerpoint/2010/main" val="40781136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CA" dirty="0"/>
          </a:p>
        </p:txBody>
      </p:sp>
    </p:spTree>
    <p:extLst>
      <p:ext uri="{BB962C8B-B14F-4D97-AF65-F5344CB8AC3E}">
        <p14:creationId xmlns:p14="http://schemas.microsoft.com/office/powerpoint/2010/main" val="6034847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2AB09-565C-BDB4-7348-71DB1685DB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96D687-7351-1C98-0EBC-69072DE484A0}"/>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018421F1-375B-AAD2-7174-D90F1200E463}"/>
              </a:ext>
            </a:extLst>
          </p:cNvPr>
          <p:cNvSpPr>
            <a:spLocks noGrp="1"/>
          </p:cNvSpPr>
          <p:nvPr>
            <p:ph type="body" sz="quarter" idx="3"/>
          </p:nvPr>
        </p:nvSpPr>
        <p:spPr/>
        <p:txBody>
          <a:bodyPr/>
          <a:lstStyle/>
          <a:p>
            <a:r>
              <a:rPr dirty="0"/>
              <a:t>Comprehensive strategic recommendations organized into four key areas: Emergency Response for District 4 crisis, Crime Prevention focusing on theft reduction, Violence Reduction through community policing, and Resource Optimization using data-driven approaches with emphasis on midnight patrols. Recommendations are prioritized based on risk assessment and forecasting analysis.</a:t>
            </a:r>
          </a:p>
        </p:txBody>
      </p:sp>
      <p:sp>
        <p:nvSpPr>
          <p:cNvPr id="4" name="Slide Number Placeholder 3">
            <a:extLst>
              <a:ext uri="{FF2B5EF4-FFF2-40B4-BE49-F238E27FC236}">
                <a16:creationId xmlns:a16="http://schemas.microsoft.com/office/drawing/2014/main" id="{3C3D0A89-7B6B-3723-C398-350B8EDF49C2}"/>
              </a:ext>
            </a:extLst>
          </p:cNvPr>
          <p:cNvSpPr>
            <a:spLocks noGrp="1"/>
          </p:cNvSpPr>
          <p:nvPr>
            <p:ph type="sldNum" sz="quarter" idx="5"/>
          </p:nvPr>
        </p:nvSpPr>
        <p:spPr/>
      </p:sp>
    </p:spTree>
    <p:extLst>
      <p:ext uri="{BB962C8B-B14F-4D97-AF65-F5344CB8AC3E}">
        <p14:creationId xmlns:p14="http://schemas.microsoft.com/office/powerpoint/2010/main" val="3815871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1FA40-C2C6-E2D9-2628-25F3D06C19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ADD0DD-31AE-C5AD-DCF4-17A7DE43E4ED}"/>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244D8AB0-46B8-A1C2-4B3D-D4488F71D3D3}"/>
              </a:ext>
            </a:extLst>
          </p:cNvPr>
          <p:cNvSpPr>
            <a:spLocks noGrp="1"/>
          </p:cNvSpPr>
          <p:nvPr>
            <p:ph type="body" sz="quarter" idx="3"/>
          </p:nvPr>
        </p:nvSpPr>
        <p:spPr/>
        <p:txBody>
          <a:bodyPr/>
          <a:lstStyle/>
          <a:p>
            <a:r>
              <a:rPr dirty="0"/>
              <a:t>Conclusion summarizes key achievements including comprehensive analysis of 299,984 records and development of advanced forecasting models. Strategic priorities focus on property crime prevention and District 4 emergency response. Path forward emphasizes predictive analytics and continuous monitoring, with immediate next steps including stakeholder engagement and implementation team development.</a:t>
            </a:r>
          </a:p>
        </p:txBody>
      </p:sp>
      <p:sp>
        <p:nvSpPr>
          <p:cNvPr id="4" name="Slide Number Placeholder 3">
            <a:extLst>
              <a:ext uri="{FF2B5EF4-FFF2-40B4-BE49-F238E27FC236}">
                <a16:creationId xmlns:a16="http://schemas.microsoft.com/office/drawing/2014/main" id="{80022B6D-E905-4337-9792-A4F15278CF69}"/>
              </a:ext>
            </a:extLst>
          </p:cNvPr>
          <p:cNvSpPr>
            <a:spLocks noGrp="1"/>
          </p:cNvSpPr>
          <p:nvPr>
            <p:ph type="sldNum" sz="quarter" idx="5"/>
          </p:nvPr>
        </p:nvSpPr>
        <p:spPr/>
      </p:sp>
    </p:spTree>
    <p:extLst>
      <p:ext uri="{BB962C8B-B14F-4D97-AF65-F5344CB8AC3E}">
        <p14:creationId xmlns:p14="http://schemas.microsoft.com/office/powerpoint/2010/main" val="3291553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90F1B-667F-3CCE-43F3-6BF3CA2A19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B837DF-CF87-B1DC-AF0E-6187AA1063C8}"/>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56529B64-43F3-EA78-E159-94EAD80107EC}"/>
              </a:ext>
            </a:extLst>
          </p:cNvPr>
          <p:cNvSpPr>
            <a:spLocks noGrp="1"/>
          </p:cNvSpPr>
          <p:nvPr>
            <p:ph type="body" sz="quarter" idx="3"/>
          </p:nvPr>
        </p:nvSpPr>
        <p:spPr/>
        <p:txBody>
          <a:bodyPr/>
          <a:lstStyle/>
          <a:p>
            <a:r>
              <a:rPr lang="en-CA" sz="1200" b="1" i="0" kern="1200" dirty="0">
                <a:solidFill>
                  <a:schemeClr val="tx1"/>
                </a:solidFill>
                <a:effectLst/>
                <a:latin typeface="+mn-lt"/>
                <a:ea typeface="+mn-ea"/>
                <a:cs typeface="+mn-cs"/>
              </a:rPr>
              <a:t>A massive, anomalous crime surge in 2024, driven by organized crime in District 4, is exacerbated by a critical staffing shortage. While the surge is expected to recede, the underlying growth trend will return in 2026, demanding immediate and targeted action now</a:t>
            </a: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r>
              <a:rPr lang="en-CA" sz="1200" b="1" i="0" kern="1200" dirty="0">
                <a:solidFill>
                  <a:schemeClr val="tx1"/>
                </a:solidFill>
                <a:effectLst/>
                <a:latin typeface="+mn-lt"/>
                <a:ea typeface="+mn-ea"/>
                <a:cs typeface="+mn-cs"/>
              </a:rPr>
              <a:t>.</a:t>
            </a:r>
            <a:br>
              <a:rPr lang="en-CA" sz="1200" b="1" i="0" kern="1200" dirty="0">
                <a:solidFill>
                  <a:schemeClr val="tx1"/>
                </a:solidFill>
                <a:effectLst/>
                <a:latin typeface="+mn-lt"/>
                <a:ea typeface="+mn-ea"/>
                <a:cs typeface="+mn-cs"/>
              </a:rPr>
            </a:br>
            <a:br>
              <a:rPr lang="en-CA" sz="1200" b="1" i="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Our Analysis is Built on a Comprehensive Data Foundation." Add a bullet point like: "This multi-source data allows us to pinpoint root causes, like the link between staffing shortages and crime spikes.</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Our Solution: A dual-track strategy featuring an </a:t>
            </a:r>
            <a:r>
              <a:rPr lang="en-CA" sz="1200" b="1" i="0" kern="1200" dirty="0">
                <a:solidFill>
                  <a:schemeClr val="tx1"/>
                </a:solidFill>
                <a:effectLst/>
                <a:latin typeface="+mn-lt"/>
                <a:ea typeface="+mn-ea"/>
                <a:cs typeface="+mn-cs"/>
              </a:rPr>
              <a:t>emergency intervention in District 4</a:t>
            </a:r>
            <a:r>
              <a:rPr lang="en-CA" sz="1200" b="0" i="0" kern="1200" dirty="0">
                <a:solidFill>
                  <a:schemeClr val="tx1"/>
                </a:solidFill>
                <a:effectLst/>
                <a:latin typeface="+mn-lt"/>
                <a:ea typeface="+mn-ea"/>
                <a:cs typeface="+mn-cs"/>
              </a:rPr>
              <a:t> to address the 2024 surge, and a </a:t>
            </a:r>
            <a:r>
              <a:rPr lang="en-CA" sz="1200" b="1" i="0" kern="1200" dirty="0">
                <a:solidFill>
                  <a:schemeClr val="tx1"/>
                </a:solidFill>
                <a:effectLst/>
                <a:latin typeface="+mn-lt"/>
                <a:ea typeface="+mn-ea"/>
                <a:cs typeface="+mn-cs"/>
              </a:rPr>
              <a:t>long-term stabilization plan</a:t>
            </a:r>
            <a:r>
              <a:rPr lang="en-CA" sz="1200" b="0" i="0" kern="1200" dirty="0">
                <a:solidFill>
                  <a:schemeClr val="tx1"/>
                </a:solidFill>
                <a:effectLst/>
                <a:latin typeface="+mn-lt"/>
                <a:ea typeface="+mn-ea"/>
                <a:cs typeface="+mn-cs"/>
              </a:rPr>
              <a:t> based on forecasting and resource optimization.</a:t>
            </a:r>
            <a:endParaRPr dirty="0"/>
          </a:p>
        </p:txBody>
      </p:sp>
      <p:sp>
        <p:nvSpPr>
          <p:cNvPr id="4" name="Slide Number Placeholder 3">
            <a:extLst>
              <a:ext uri="{FF2B5EF4-FFF2-40B4-BE49-F238E27FC236}">
                <a16:creationId xmlns:a16="http://schemas.microsoft.com/office/drawing/2014/main" id="{60B8E967-1070-D9A0-6F9A-F906298FF27B}"/>
              </a:ext>
            </a:extLst>
          </p:cNvPr>
          <p:cNvSpPr>
            <a:spLocks noGrp="1"/>
          </p:cNvSpPr>
          <p:nvPr>
            <p:ph type="sldNum" sz="quarter" idx="5"/>
          </p:nvPr>
        </p:nvSpPr>
        <p:spPr/>
      </p:sp>
    </p:spTree>
    <p:extLst>
      <p:ext uri="{BB962C8B-B14F-4D97-AF65-F5344CB8AC3E}">
        <p14:creationId xmlns:p14="http://schemas.microsoft.com/office/powerpoint/2010/main" val="3367845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CA" sz="1200" b="0" i="0" kern="1200">
                <a:solidFill>
                  <a:schemeClr val="tx1"/>
                </a:solidFill>
                <a:effectLst/>
                <a:latin typeface="+mn-lt"/>
                <a:ea typeface="+mn-ea"/>
                <a:cs typeface="+mn-cs"/>
              </a:rPr>
              <a:t>The data tells a clear story: Property and Violent crime are not only the most common but also growing at an alarming rate (+61.7%, +52.3%).</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5259D-2D66-D144-CEA9-4D63E34116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5F888F-AE62-97CF-AD88-201BD785B2F6}"/>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66ED325C-BA22-DDE1-36F2-6C891FE5D899}"/>
              </a:ext>
            </a:extLst>
          </p:cNvPr>
          <p:cNvSpPr>
            <a:spLocks noGrp="1"/>
          </p:cNvSpPr>
          <p:nvPr>
            <p:ph type="body" sz="quarter" idx="3"/>
          </p:nvPr>
        </p:nvSpPr>
        <p:spPr/>
        <p:txBody>
          <a:bodyPr/>
          <a:lstStyle/>
          <a:p>
            <a:r>
              <a:rPr dirty="0"/>
              <a:t>Executive summary highlighting CORRECTED temporal findings. Analysis confirms midnight (0:00) as the peak crime hour with 28,510 incidents. Critical issues include the 2024 crime spike requiring investigation, District 4's emergency situation with 544% growth, and the dominance of property crimes. The forecast indicates a positive trend with continued decline through 2027, providing opportunity for targeted interventions.</a:t>
            </a:r>
          </a:p>
        </p:txBody>
      </p:sp>
      <p:sp>
        <p:nvSpPr>
          <p:cNvPr id="4" name="Slide Number Placeholder 3">
            <a:extLst>
              <a:ext uri="{FF2B5EF4-FFF2-40B4-BE49-F238E27FC236}">
                <a16:creationId xmlns:a16="http://schemas.microsoft.com/office/drawing/2014/main" id="{05CAB240-FCA4-BA23-32AB-E5DC7BE6257A}"/>
              </a:ext>
            </a:extLst>
          </p:cNvPr>
          <p:cNvSpPr>
            <a:spLocks noGrp="1"/>
          </p:cNvSpPr>
          <p:nvPr>
            <p:ph type="sldNum" sz="quarter" idx="5"/>
          </p:nvPr>
        </p:nvSpPr>
        <p:spPr/>
      </p:sp>
    </p:spTree>
    <p:extLst>
      <p:ext uri="{BB962C8B-B14F-4D97-AF65-F5344CB8AC3E}">
        <p14:creationId xmlns:p14="http://schemas.microsoft.com/office/powerpoint/2010/main" val="4048965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CA" dirty="0"/>
          </a:p>
        </p:txBody>
      </p:sp>
    </p:spTree>
    <p:extLst>
      <p:ext uri="{BB962C8B-B14F-4D97-AF65-F5344CB8AC3E}">
        <p14:creationId xmlns:p14="http://schemas.microsoft.com/office/powerpoint/2010/main" val="3067857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CA" sz="1200" b="0" i="0" kern="1200" dirty="0">
                <a:solidFill>
                  <a:schemeClr val="tx1"/>
                </a:solidFill>
                <a:effectLst/>
                <a:latin typeface="+mn-lt"/>
                <a:ea typeface="+mn-ea"/>
                <a:cs typeface="+mn-cs"/>
              </a:rPr>
              <a:t>Our models show that most crime is predictable based on history and time. However, the 2024 surge was driven by the unpredictable factors </a:t>
            </a:r>
            <a:r>
              <a:rPr lang="en-CA" sz="1200" b="0" i="1" kern="1200" dirty="0">
                <a:solidFill>
                  <a:schemeClr val="tx1"/>
                </a:solidFill>
                <a:effectLst/>
                <a:latin typeface="+mn-lt"/>
                <a:ea typeface="+mn-ea"/>
                <a:cs typeface="+mn-cs"/>
              </a:rPr>
              <a:t>outside</a:t>
            </a:r>
            <a:r>
              <a:rPr lang="en-CA" sz="1200" b="0" i="0" kern="1200" dirty="0">
                <a:solidFill>
                  <a:schemeClr val="tx1"/>
                </a:solidFill>
                <a:effectLst/>
                <a:latin typeface="+mn-lt"/>
                <a:ea typeface="+mn-ea"/>
                <a:cs typeface="+mn-cs"/>
              </a:rPr>
              <a:t> the model (like organized crime). This proves we need both predictive policing for the routine </a:t>
            </a:r>
            <a:r>
              <a:rPr lang="en-CA" sz="1200" b="0" i="1" kern="1200" dirty="0">
                <a:solidFill>
                  <a:schemeClr val="tx1"/>
                </a:solidFill>
                <a:effectLst/>
                <a:latin typeface="+mn-lt"/>
                <a:ea typeface="+mn-ea"/>
                <a:cs typeface="+mn-cs"/>
              </a:rPr>
              <a:t>and</a:t>
            </a:r>
            <a:r>
              <a:rPr lang="en-CA" sz="1200" b="0" i="0" kern="1200" dirty="0">
                <a:solidFill>
                  <a:schemeClr val="tx1"/>
                </a:solidFill>
                <a:effectLst/>
                <a:latin typeface="+mn-lt"/>
                <a:ea typeface="+mn-ea"/>
                <a:cs typeface="+mn-cs"/>
              </a:rPr>
              <a:t> targeted tactical interventions for the shocks</a:t>
            </a:r>
            <a:endParaRPr lang="en-CA" dirty="0"/>
          </a:p>
        </p:txBody>
      </p:sp>
    </p:spTree>
    <p:extLst>
      <p:ext uri="{BB962C8B-B14F-4D97-AF65-F5344CB8AC3E}">
        <p14:creationId xmlns:p14="http://schemas.microsoft.com/office/powerpoint/2010/main" val="200119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CA" sz="1200" b="0" i="0" kern="1200" dirty="0">
                <a:solidFill>
                  <a:schemeClr val="tx1"/>
                </a:solidFill>
                <a:effectLst/>
                <a:latin typeface="+mn-lt"/>
                <a:ea typeface="+mn-ea"/>
                <a:cs typeface="+mn-cs"/>
              </a:rPr>
              <a:t>We built a model to predict the seasonal baseline. It performs well for that purpose. The factors it identified (historical, temporal) are what we should use for planning. The things it can't predict (organized crime) are what we target with intelligence in District 4.</a:t>
            </a:r>
            <a:endParaRPr lang="en-CA" dirty="0"/>
          </a:p>
        </p:txBody>
      </p:sp>
    </p:spTree>
    <p:extLst>
      <p:ext uri="{BB962C8B-B14F-4D97-AF65-F5344CB8AC3E}">
        <p14:creationId xmlns:p14="http://schemas.microsoft.com/office/powerpoint/2010/main" val="3670811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CA" sz="1200" b="0" i="0" kern="1200" dirty="0">
                <a:solidFill>
                  <a:schemeClr val="tx1"/>
                </a:solidFill>
                <a:effectLst/>
                <a:latin typeface="+mn-lt"/>
                <a:ea typeface="+mn-ea"/>
                <a:cs typeface="+mn-cs"/>
              </a:rPr>
              <a:t>We built a model to predict the seasonal baseline. It performs well for that purpose. The factors it identified (historical, temporal) are what we should use for planning. The things it can't predict (organized crime) are what we target with intelligence in District 4.</a:t>
            </a:r>
            <a:endParaRPr lang="en-CA" dirty="0"/>
          </a:p>
        </p:txBody>
      </p:sp>
    </p:spTree>
    <p:extLst>
      <p:ext uri="{BB962C8B-B14F-4D97-AF65-F5344CB8AC3E}">
        <p14:creationId xmlns:p14="http://schemas.microsoft.com/office/powerpoint/2010/main" val="3941121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799A1C02-EC3D-4526-A61C-EEEDB77E2C98}" type="datetime3">
              <a:rPr lang="en-US" smtClean="0"/>
              <a:pPr/>
              <a:t>26 November 2025</a:t>
            </a:fld>
            <a:endParaRPr lang="en-US" dirty="0">
              <a:solidFill>
                <a:schemeClr val="tx1">
                  <a:lumMod val="65000"/>
                  <a:lumOff val="35000"/>
                </a:schemeClr>
              </a:solidFill>
            </a:endParaRPr>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r>
              <a:rPr lang="en-US" dirty="0"/>
              <a:t>York Region Crime Analysis</a:t>
            </a:r>
            <a:endParaRPr lang="en-US" dirty="0">
              <a:solidFill>
                <a:schemeClr val="tx1">
                  <a:lumMod val="65000"/>
                  <a:lumOff val="35000"/>
                </a:schemeClr>
              </a:solidFill>
            </a:endParaRPr>
          </a:p>
        </p:txBody>
      </p:sp>
      <p:sp>
        <p:nvSpPr>
          <p:cNvPr id="6" name="Slide Number Placeholder 5"/>
          <p:cNvSpPr>
            <a:spLocks noGrp="1"/>
          </p:cNvSpPr>
          <p:nvPr>
            <p:ph type="sldNum" sz="quarter" idx="12"/>
          </p:nvPr>
        </p:nvSpPr>
        <p:spPr/>
        <p:txBody>
          <a:bodyPr/>
          <a:lstStyle>
            <a:lvl1pPr>
              <a:defRPr>
                <a:solidFill>
                  <a:schemeClr val="tx1">
                    <a:lumMod val="65000"/>
                    <a:lumOff val="35000"/>
                  </a:schemeClr>
                </a:solidFill>
              </a:defRPr>
            </a:lvl1pPr>
          </a:lstStyle>
          <a:p>
            <a:fld id="{C1FF6DA9-008F-8B48-92A6-B652298478BF}" type="slidenum">
              <a:rPr lang="en-US" smtClean="0"/>
              <a:pPr/>
              <a:t>‹#›</a:t>
            </a:fld>
            <a:endParaRPr lang="en-US" dirty="0">
              <a:solidFill>
                <a:schemeClr val="tx1">
                  <a:lumMod val="65000"/>
                  <a:lumOff val="35000"/>
                </a:schemeClr>
              </a:solidFill>
            </a:endParaRPr>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4BA20F-C345-4B13-8D50-AF8D3C7AE326}" type="datetime3">
              <a:rPr lang="en-US" smtClean="0"/>
              <a:t>26 November 2025</a:t>
            </a:fld>
            <a:endParaRPr lang="en-US"/>
          </a:p>
        </p:txBody>
      </p:sp>
      <p:sp>
        <p:nvSpPr>
          <p:cNvPr id="5" name="Footer Placeholder 4"/>
          <p:cNvSpPr>
            <a:spLocks noGrp="1"/>
          </p:cNvSpPr>
          <p:nvPr>
            <p:ph type="ftr" sz="quarter" idx="11"/>
          </p:nvPr>
        </p:nvSpPr>
        <p:spPr/>
        <p:txBody>
          <a:bodyPr/>
          <a:lstStyle/>
          <a:p>
            <a:r>
              <a:rPr lang="en-US"/>
              <a:t>York Region Crime Analysis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80F348-B7E0-44CC-A938-3905BDF7D764}" type="datetime3">
              <a:rPr lang="en-US" smtClean="0"/>
              <a:t>26 November 2025</a:t>
            </a:fld>
            <a:endParaRPr lang="en-US"/>
          </a:p>
        </p:txBody>
      </p:sp>
      <p:sp>
        <p:nvSpPr>
          <p:cNvPr id="5" name="Footer Placeholder 4"/>
          <p:cNvSpPr>
            <a:spLocks noGrp="1"/>
          </p:cNvSpPr>
          <p:nvPr>
            <p:ph type="ftr" sz="quarter" idx="11"/>
          </p:nvPr>
        </p:nvSpPr>
        <p:spPr/>
        <p:txBody>
          <a:bodyPr/>
          <a:lstStyle/>
          <a:p>
            <a:r>
              <a:rPr lang="en-US" dirty="0"/>
              <a:t>York Region Crime Analysis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EB5AF9EF-6ADA-4F60-854C-E9FB1C1ACAFF}" type="datetime3">
              <a:rPr lang="en-US" smtClean="0"/>
              <a:pPr/>
              <a:t>26 November 2025</a:t>
            </a:fld>
            <a:endParaRPr lang="en-US" dirty="0"/>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r>
              <a:rPr lang="en-US" dirty="0"/>
              <a:t>York Region Crime Analysis</a:t>
            </a:r>
            <a:endParaRPr lang="en-US" dirty="0">
              <a:solidFill>
                <a:schemeClr val="tx1">
                  <a:lumMod val="65000"/>
                  <a:lumOff val="35000"/>
                </a:schemeClr>
              </a:solidFill>
            </a:endParaRPr>
          </a:p>
        </p:txBody>
      </p:sp>
      <p:sp>
        <p:nvSpPr>
          <p:cNvPr id="6" name="Slide Number Placeholder 5"/>
          <p:cNvSpPr>
            <a:spLocks noGrp="1"/>
          </p:cNvSpPr>
          <p:nvPr>
            <p:ph type="sldNum" sz="quarter" idx="12"/>
          </p:nvPr>
        </p:nvSpPr>
        <p:spPr/>
        <p:txBody>
          <a:bodyPr/>
          <a:lstStyle>
            <a:lvl1pPr>
              <a:defRPr>
                <a:solidFill>
                  <a:schemeClr val="tx1">
                    <a:lumMod val="65000"/>
                    <a:lumOff val="35000"/>
                  </a:schemeClr>
                </a:solidFill>
              </a:defRPr>
            </a:lvl1pPr>
          </a:lstStyle>
          <a:p>
            <a:fld id="{C1FF6DA9-008F-8B48-92A6-B652298478BF}" type="slidenum">
              <a:rPr lang="en-US" smtClean="0"/>
              <a:pPr/>
              <a:t>‹#›</a:t>
            </a:fld>
            <a:endParaRPr lang="en-US" dirty="0"/>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546119-C893-498C-9D0E-1FED4A71C90C}" type="datetime3">
              <a:rPr lang="en-US" smtClean="0"/>
              <a:t>26 November 2025</a:t>
            </a:fld>
            <a:endParaRPr lang="en-US"/>
          </a:p>
        </p:txBody>
      </p:sp>
      <p:sp>
        <p:nvSpPr>
          <p:cNvPr id="5" name="Footer Placeholder 4"/>
          <p:cNvSpPr>
            <a:spLocks noGrp="1"/>
          </p:cNvSpPr>
          <p:nvPr>
            <p:ph type="ftr" sz="quarter" idx="11"/>
          </p:nvPr>
        </p:nvSpPr>
        <p:spPr/>
        <p:txBody>
          <a:bodyPr/>
          <a:lstStyle/>
          <a:p>
            <a:r>
              <a:rPr lang="en-US"/>
              <a:t>York Region Crime Analysis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E520D2C-89AD-4BC4-9A24-B26313B0DCB9}" type="datetime3">
              <a:rPr lang="en-US" smtClean="0"/>
              <a:t>26 November 2025</a:t>
            </a:fld>
            <a:endParaRPr lang="en-US"/>
          </a:p>
        </p:txBody>
      </p:sp>
      <p:sp>
        <p:nvSpPr>
          <p:cNvPr id="6" name="Footer Placeholder 5"/>
          <p:cNvSpPr>
            <a:spLocks noGrp="1"/>
          </p:cNvSpPr>
          <p:nvPr>
            <p:ph type="ftr" sz="quarter" idx="11"/>
          </p:nvPr>
        </p:nvSpPr>
        <p:spPr/>
        <p:txBody>
          <a:bodyPr/>
          <a:lstStyle/>
          <a:p>
            <a:r>
              <a:rPr lang="en-US"/>
              <a:t>York Region Crime Analysis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ADC46CA-2787-45EE-A4E5-1A72CC227786}" type="datetime3">
              <a:rPr lang="en-US" smtClean="0"/>
              <a:t>26 November 2025</a:t>
            </a:fld>
            <a:endParaRPr lang="en-US"/>
          </a:p>
        </p:txBody>
      </p:sp>
      <p:sp>
        <p:nvSpPr>
          <p:cNvPr id="8" name="Footer Placeholder 7"/>
          <p:cNvSpPr>
            <a:spLocks noGrp="1"/>
          </p:cNvSpPr>
          <p:nvPr>
            <p:ph type="ftr" sz="quarter" idx="11"/>
          </p:nvPr>
        </p:nvSpPr>
        <p:spPr/>
        <p:txBody>
          <a:bodyPr/>
          <a:lstStyle/>
          <a:p>
            <a:r>
              <a:rPr lang="en-US"/>
              <a:t>York Region Crime Analysis</a:t>
            </a:r>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BA8526B-5913-4A31-BD69-2065E4B8809B}" type="datetime3">
              <a:rPr lang="en-US" smtClean="0"/>
              <a:t>26 November 2025</a:t>
            </a:fld>
            <a:endParaRPr lang="en-US"/>
          </a:p>
        </p:txBody>
      </p:sp>
      <p:sp>
        <p:nvSpPr>
          <p:cNvPr id="4" name="Footer Placeholder 3"/>
          <p:cNvSpPr>
            <a:spLocks noGrp="1"/>
          </p:cNvSpPr>
          <p:nvPr>
            <p:ph type="ftr" sz="quarter" idx="11"/>
          </p:nvPr>
        </p:nvSpPr>
        <p:spPr/>
        <p:txBody>
          <a:bodyPr/>
          <a:lstStyle/>
          <a:p>
            <a:r>
              <a:rPr lang="en-US"/>
              <a:t>York Region Crime Analysis</a:t>
            </a:r>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2D7722-7447-447D-A250-A2689617305A}" type="datetime3">
              <a:rPr lang="en-US" smtClean="0"/>
              <a:t>26 November 2025</a:t>
            </a:fld>
            <a:endParaRPr lang="en-US"/>
          </a:p>
        </p:txBody>
      </p:sp>
      <p:sp>
        <p:nvSpPr>
          <p:cNvPr id="3" name="Footer Placeholder 2"/>
          <p:cNvSpPr>
            <a:spLocks noGrp="1"/>
          </p:cNvSpPr>
          <p:nvPr>
            <p:ph type="ftr" sz="quarter" idx="11"/>
          </p:nvPr>
        </p:nvSpPr>
        <p:spPr/>
        <p:txBody>
          <a:bodyPr/>
          <a:lstStyle/>
          <a:p>
            <a:r>
              <a:rPr lang="en-US"/>
              <a:t>York Region Crime Analysis</a:t>
            </a:r>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2BF359-877E-4B39-989F-5DE3896EB032}" type="datetime3">
              <a:rPr lang="en-US" smtClean="0"/>
              <a:t>26 November 2025</a:t>
            </a:fld>
            <a:endParaRPr lang="en-US"/>
          </a:p>
        </p:txBody>
      </p:sp>
      <p:sp>
        <p:nvSpPr>
          <p:cNvPr id="6" name="Footer Placeholder 5"/>
          <p:cNvSpPr>
            <a:spLocks noGrp="1"/>
          </p:cNvSpPr>
          <p:nvPr>
            <p:ph type="ftr" sz="quarter" idx="11"/>
          </p:nvPr>
        </p:nvSpPr>
        <p:spPr/>
        <p:txBody>
          <a:bodyPr/>
          <a:lstStyle/>
          <a:p>
            <a:r>
              <a:rPr lang="en-US"/>
              <a:t>York Region Crime Analysis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764952-7DF7-4A84-9308-2205B598FB52}" type="datetime3">
              <a:rPr lang="en-US" smtClean="0"/>
              <a:t>26 November 2025</a:t>
            </a:fld>
            <a:endParaRPr lang="en-US"/>
          </a:p>
        </p:txBody>
      </p:sp>
      <p:sp>
        <p:nvSpPr>
          <p:cNvPr id="6" name="Footer Placeholder 5"/>
          <p:cNvSpPr>
            <a:spLocks noGrp="1"/>
          </p:cNvSpPr>
          <p:nvPr>
            <p:ph type="ftr" sz="quarter" idx="11"/>
          </p:nvPr>
        </p:nvSpPr>
        <p:spPr/>
        <p:txBody>
          <a:bodyPr/>
          <a:lstStyle/>
          <a:p>
            <a:r>
              <a:rPr lang="en-US"/>
              <a:t>York Region Crime Analysis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a:solidFill>
            <a:schemeClr val="bg2"/>
          </a:solid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049832-F83F-49E8-9854-52B245B32CC0}" type="datetime3">
              <a:rPr lang="en-US" smtClean="0"/>
              <a:t>26 November 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York Region Crime Analysis</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fuxima/YRP/blob/main/YorkRegionCrimeAnalysis.pptx" TargetMode="External"/><Relationship Id="rId7"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hyperlink" Target="mailto:fuxi.ma@outlook.com" TargetMode="External"/><Relationship Id="rId4" Type="http://schemas.openxmlformats.org/officeDocument/2006/relationships/hyperlink" Target="https://github.com/fuxima/YRP"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9EAB9D5-AE06-18BA-9513-5206519C5797}"/>
              </a:ext>
            </a:extLst>
          </p:cNvPr>
          <p:cNvSpPr>
            <a:spLocks noGrp="1"/>
          </p:cNvSpPr>
          <p:nvPr>
            <p:ph type="ctrTitle"/>
          </p:nvPr>
        </p:nvSpPr>
        <p:spPr>
          <a:xfrm>
            <a:off x="3328988" y="1958975"/>
            <a:ext cx="5534024" cy="1470025"/>
          </a:xfrm>
        </p:spPr>
        <p:txBody>
          <a:bodyPr>
            <a:normAutofit fontScale="90000"/>
          </a:bodyPr>
          <a:lstStyle/>
          <a:p>
            <a:pPr>
              <a:defRPr sz="3600" b="1">
                <a:solidFill>
                  <a:srgbClr val="FFFFFF"/>
                </a:solidFill>
              </a:defRPr>
            </a:pPr>
            <a:r>
              <a:rPr lang="en-CA" sz="3600" b="1" dirty="0">
                <a:solidFill>
                  <a:schemeClr val="tx1">
                    <a:lumMod val="65000"/>
                    <a:lumOff val="35000"/>
                  </a:schemeClr>
                </a:solidFill>
                <a:latin typeface="Times New Roman" panose="02020603050405020304" pitchFamily="18" charset="0"/>
                <a:cs typeface="Times New Roman" panose="02020603050405020304" pitchFamily="18" charset="0"/>
              </a:rPr>
              <a:t>York Region Crime Analysis: </a:t>
            </a:r>
            <a:r>
              <a:rPr lang="en-CA" sz="3100" b="1" dirty="0">
                <a:solidFill>
                  <a:schemeClr val="tx1">
                    <a:lumMod val="65000"/>
                    <a:lumOff val="35000"/>
                  </a:schemeClr>
                </a:solidFill>
                <a:latin typeface="Times New Roman" panose="02020603050405020304" pitchFamily="18" charset="0"/>
                <a:cs typeface="Times New Roman" panose="02020603050405020304" pitchFamily="18" charset="0"/>
              </a:rPr>
              <a:t>A Data-Driven Plan for 2026</a:t>
            </a:r>
            <a:endParaRPr sz="3600"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78107154-E37E-27FC-65D3-C402FDDDA0D7}"/>
              </a:ext>
            </a:extLst>
          </p:cNvPr>
          <p:cNvSpPr txBox="1"/>
          <p:nvPr/>
        </p:nvSpPr>
        <p:spPr>
          <a:xfrm>
            <a:off x="3042920" y="4034135"/>
            <a:ext cx="6106160" cy="1754326"/>
          </a:xfrm>
          <a:prstGeom prst="rect">
            <a:avLst/>
          </a:prstGeom>
          <a:noFill/>
        </p:spPr>
        <p:txBody>
          <a:bodyPr wrap="square">
            <a:spAutoFit/>
          </a:bodyPr>
          <a:lstStyle/>
          <a:p>
            <a:pPr algn="ctr">
              <a:defRPr sz="1800">
                <a:solidFill>
                  <a:srgbClr val="C8C8C8"/>
                </a:solidFill>
              </a:defRPr>
            </a:pPr>
            <a:r>
              <a:rPr lang="en-CA" sz="2400" dirty="0">
                <a:solidFill>
                  <a:schemeClr val="tx1">
                    <a:lumMod val="50000"/>
                    <a:lumOff val="50000"/>
                  </a:schemeClr>
                </a:solidFill>
                <a:latin typeface="Times New Roman" panose="02020603050405020304" pitchFamily="18" charset="0"/>
                <a:cs typeface="Times New Roman" panose="02020603050405020304" pitchFamily="18" charset="0"/>
              </a:rPr>
              <a:t>An Analysis of Crime Trends to Inform Proactive Policing and Resource Strategy</a:t>
            </a:r>
          </a:p>
          <a:p>
            <a:pPr algn="ctr">
              <a:defRPr sz="1800">
                <a:solidFill>
                  <a:srgbClr val="C8C8C8"/>
                </a:solidFill>
              </a:defRPr>
            </a:pPr>
            <a:endParaRPr lang="en-CA" sz="24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defRPr sz="1800">
                <a:solidFill>
                  <a:srgbClr val="C8C8C8"/>
                </a:solidFill>
              </a:defRPr>
            </a:pPr>
            <a:endParaRPr lang="en-CA"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defRPr sz="1800">
                <a:solidFill>
                  <a:srgbClr val="C8C8C8"/>
                </a:solidFill>
              </a:defRPr>
            </a:pPr>
            <a:r>
              <a:rPr lang="en-CA" dirty="0">
                <a:solidFill>
                  <a:schemeClr val="tx1">
                    <a:lumMod val="50000"/>
                    <a:lumOff val="50000"/>
                  </a:schemeClr>
                </a:solidFill>
                <a:latin typeface="Times New Roman" panose="02020603050405020304" pitchFamily="18" charset="0"/>
                <a:cs typeface="Times New Roman" panose="02020603050405020304" pitchFamily="18" charset="0"/>
              </a:rPr>
              <a:t>Fuxi Ma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D0DBD-8332-7A46-EB20-D4E665E44BD6}"/>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Crime Time-Series Modeling</a:t>
            </a:r>
          </a:p>
        </p:txBody>
      </p:sp>
      <p:sp>
        <p:nvSpPr>
          <p:cNvPr id="3" name="Date Placeholder 2">
            <a:extLst>
              <a:ext uri="{FF2B5EF4-FFF2-40B4-BE49-F238E27FC236}">
                <a16:creationId xmlns:a16="http://schemas.microsoft.com/office/drawing/2014/main" id="{CEDA5FC6-B16C-9785-10E8-AA37B7CDEC23}"/>
              </a:ext>
            </a:extLst>
          </p:cNvPr>
          <p:cNvSpPr>
            <a:spLocks noGrp="1"/>
          </p:cNvSpPr>
          <p:nvPr>
            <p:ph type="dt" sz="half" idx="10"/>
          </p:nvPr>
        </p:nvSpPr>
        <p:spPr/>
        <p:txBody>
          <a:bodyPr/>
          <a:lstStyle/>
          <a:p>
            <a:fld id="{CBA8526B-5913-4A31-BD69-2065E4B8809B}" type="datetime3">
              <a:rPr lang="en-US" smtClean="0"/>
              <a:t>27 November 2025</a:t>
            </a:fld>
            <a:endParaRPr lang="en-US"/>
          </a:p>
        </p:txBody>
      </p:sp>
      <p:sp>
        <p:nvSpPr>
          <p:cNvPr id="4" name="Footer Placeholder 3">
            <a:extLst>
              <a:ext uri="{FF2B5EF4-FFF2-40B4-BE49-F238E27FC236}">
                <a16:creationId xmlns:a16="http://schemas.microsoft.com/office/drawing/2014/main" id="{6EF81FDB-1365-CC3C-BF2C-A0E3C324144C}"/>
              </a:ext>
            </a:extLst>
          </p:cNvPr>
          <p:cNvSpPr>
            <a:spLocks noGrp="1"/>
          </p:cNvSpPr>
          <p:nvPr>
            <p:ph type="ftr" sz="quarter" idx="11"/>
          </p:nvPr>
        </p:nvSpPr>
        <p:spPr/>
        <p:txBody>
          <a:bodyPr/>
          <a:lstStyle/>
          <a:p>
            <a:r>
              <a:rPr lang="en-US"/>
              <a:t>York Region Crime Analysis</a:t>
            </a:r>
          </a:p>
        </p:txBody>
      </p:sp>
      <p:sp>
        <p:nvSpPr>
          <p:cNvPr id="5" name="Slide Number Placeholder 4">
            <a:extLst>
              <a:ext uri="{FF2B5EF4-FFF2-40B4-BE49-F238E27FC236}">
                <a16:creationId xmlns:a16="http://schemas.microsoft.com/office/drawing/2014/main" id="{3FCF2702-6085-CE4B-43E5-60C3AB4046EF}"/>
              </a:ext>
            </a:extLst>
          </p:cNvPr>
          <p:cNvSpPr>
            <a:spLocks noGrp="1"/>
          </p:cNvSpPr>
          <p:nvPr>
            <p:ph type="sldNum" sz="quarter" idx="12"/>
          </p:nvPr>
        </p:nvSpPr>
        <p:spPr/>
        <p:txBody>
          <a:bodyPr/>
          <a:lstStyle/>
          <a:p>
            <a:fld id="{C1FF6DA9-008F-8B48-92A6-B652298478BF}" type="slidenum">
              <a:rPr lang="en-US" smtClean="0"/>
              <a:t>10</a:t>
            </a:fld>
            <a:endParaRPr lang="en-US" dirty="0"/>
          </a:p>
        </p:txBody>
      </p:sp>
      <p:pic>
        <p:nvPicPr>
          <p:cNvPr id="7" name="Picture 6">
            <a:extLst>
              <a:ext uri="{FF2B5EF4-FFF2-40B4-BE49-F238E27FC236}">
                <a16:creationId xmlns:a16="http://schemas.microsoft.com/office/drawing/2014/main" id="{1B590870-7DB4-F866-5D85-31117675F0CC}"/>
              </a:ext>
            </a:extLst>
          </p:cNvPr>
          <p:cNvPicPr>
            <a:picLocks noChangeAspect="1"/>
          </p:cNvPicPr>
          <p:nvPr/>
        </p:nvPicPr>
        <p:blipFill>
          <a:blip r:embed="rId3"/>
          <a:stretch>
            <a:fillRect/>
          </a:stretch>
        </p:blipFill>
        <p:spPr>
          <a:xfrm>
            <a:off x="145101" y="1246905"/>
            <a:ext cx="6103299" cy="5474571"/>
          </a:xfrm>
          <a:prstGeom prst="rect">
            <a:avLst/>
          </a:prstGeom>
        </p:spPr>
      </p:pic>
      <p:pic>
        <p:nvPicPr>
          <p:cNvPr id="9" name="Picture 8">
            <a:extLst>
              <a:ext uri="{FF2B5EF4-FFF2-40B4-BE49-F238E27FC236}">
                <a16:creationId xmlns:a16="http://schemas.microsoft.com/office/drawing/2014/main" id="{B47D4362-88DB-F9C5-FB70-CC39F201FB03}"/>
              </a:ext>
            </a:extLst>
          </p:cNvPr>
          <p:cNvPicPr>
            <a:picLocks noChangeAspect="1"/>
          </p:cNvPicPr>
          <p:nvPr/>
        </p:nvPicPr>
        <p:blipFill>
          <a:blip r:embed="rId4"/>
          <a:stretch>
            <a:fillRect/>
          </a:stretch>
        </p:blipFill>
        <p:spPr>
          <a:xfrm>
            <a:off x="6334125" y="1246906"/>
            <a:ext cx="5674674" cy="1972544"/>
          </a:xfrm>
          <a:prstGeom prst="rect">
            <a:avLst/>
          </a:prstGeom>
        </p:spPr>
      </p:pic>
      <p:sp>
        <p:nvSpPr>
          <p:cNvPr id="11" name="TextBox 10">
            <a:extLst>
              <a:ext uri="{FF2B5EF4-FFF2-40B4-BE49-F238E27FC236}">
                <a16:creationId xmlns:a16="http://schemas.microsoft.com/office/drawing/2014/main" id="{78536DFA-EF83-D3DF-C513-C0039B1EBA22}"/>
              </a:ext>
            </a:extLst>
          </p:cNvPr>
          <p:cNvSpPr txBox="1"/>
          <p:nvPr/>
        </p:nvSpPr>
        <p:spPr>
          <a:xfrm>
            <a:off x="6334125" y="3327796"/>
            <a:ext cx="5819775" cy="3416320"/>
          </a:xfrm>
          <a:prstGeom prst="rect">
            <a:avLst/>
          </a:prstGeom>
          <a:noFill/>
        </p:spPr>
        <p:txBody>
          <a:bodyPr wrap="square">
            <a:spAutoFit/>
          </a:bodyPr>
          <a:lstStyle/>
          <a:p>
            <a:pPr marL="171450" indent="-171450">
              <a:buFont typeface="Arial" panose="020B0604020202020204" pitchFamily="34" charset="0"/>
              <a:buChar char="•"/>
            </a:pPr>
            <a:r>
              <a:rPr lang="en-CA" sz="1200" b="1" kern="100" dirty="0">
                <a:effectLst/>
                <a:latin typeface="Times New Roman" panose="02020603050405020304" pitchFamily="18" charset="0"/>
                <a:ea typeface="Aptos" panose="020B0004020202020204" pitchFamily="34" charset="0"/>
                <a:cs typeface="Times New Roman" panose="02020603050405020304" pitchFamily="18" charset="0"/>
              </a:rPr>
              <a:t>Data:</a:t>
            </a: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Training: 2020 to 2023; Test: Jan 2025 to Oct 2025; Outlier: 2024</a:t>
            </a:r>
          </a:p>
          <a:p>
            <a:pPr marL="171450" indent="-171450">
              <a:buFont typeface="Arial" panose="020B0604020202020204" pitchFamily="34" charset="0"/>
              <a:buChar char="•"/>
            </a:pPr>
            <a:r>
              <a:rPr lang="en-CA" sz="1200" b="1" kern="100" dirty="0">
                <a:effectLst/>
                <a:latin typeface="Times New Roman" panose="02020603050405020304" pitchFamily="18" charset="0"/>
                <a:ea typeface="Aptos" panose="020B0004020202020204" pitchFamily="34" charset="0"/>
                <a:cs typeface="Times New Roman" panose="02020603050405020304" pitchFamily="18" charset="0"/>
              </a:rPr>
              <a:t>Predictive feature </a:t>
            </a: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set based on feature importance: 21 features</a:t>
            </a:r>
          </a:p>
          <a:p>
            <a:pPr marL="171450" indent="-171450">
              <a:buFont typeface="Arial" panose="020B0604020202020204" pitchFamily="34" charset="0"/>
              <a:buChar char="•"/>
            </a:pPr>
            <a:r>
              <a:rPr lang="en-CA" sz="1200" b="1" kern="100" dirty="0">
                <a:effectLst/>
                <a:latin typeface="Times New Roman" panose="02020603050405020304" pitchFamily="18" charset="0"/>
                <a:ea typeface="Aptos" panose="020B0004020202020204" pitchFamily="34" charset="0"/>
                <a:cs typeface="Times New Roman" panose="02020603050405020304" pitchFamily="18" charset="0"/>
              </a:rPr>
              <a:t>Model Performance:</a:t>
            </a: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Random Forest: MAE=15.1, RMSE=18.9, R²=0.32</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Gradient Boosting: MAE=15.4, RMSE=19.4, R²=0.29</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Ensemble (weighted (RF: 0.53, GB: 0.47)): MAE=15.0, RMSE=18.9, R²=0.32</a:t>
            </a:r>
          </a:p>
          <a:p>
            <a:pPr marL="171450" indent="-171450">
              <a:buFont typeface="Arial" panose="020B0604020202020204" pitchFamily="34" charset="0"/>
              <a:buChar char="•"/>
            </a:pPr>
            <a:r>
              <a:rPr lang="en-CA" sz="1200" kern="100" dirty="0">
                <a:latin typeface="Times New Roman" panose="02020603050405020304" pitchFamily="18" charset="0"/>
                <a:cs typeface="Times New Roman" panose="02020603050405020304" pitchFamily="18" charset="0"/>
              </a:rPr>
              <a:t>The 'Low' R²: Our model captures predictable seasonal patterns for staffing. The 'missed' spikes are from organized crime—which we address with targeted interventions in District 4, not forecasting</a:t>
            </a:r>
            <a:endParaRPr lang="en-CA" sz="12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171450" indent="-171450">
              <a:buFont typeface="Arial" panose="020B0604020202020204" pitchFamily="34" charset="0"/>
              <a:buChar char="•"/>
            </a:pPr>
            <a:r>
              <a:rPr lang="en-CA" sz="1200" b="1" kern="100" dirty="0">
                <a:effectLst/>
                <a:latin typeface="Times New Roman" panose="02020603050405020304" pitchFamily="18" charset="0"/>
                <a:ea typeface="Aptos" panose="020B0004020202020204" pitchFamily="34" charset="0"/>
                <a:cs typeface="Times New Roman" panose="02020603050405020304" pitchFamily="18" charset="0"/>
              </a:rPr>
              <a:t>Key Insight:</a:t>
            </a: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Stable </a:t>
            </a:r>
            <a:r>
              <a:rPr lang="en-CA" sz="1200" kern="100" dirty="0">
                <a:latin typeface="Times New Roman" panose="02020603050405020304" pitchFamily="18" charset="0"/>
                <a:cs typeface="Times New Roman" panose="02020603050405020304" pitchFamily="18" charset="0"/>
              </a:rPr>
              <a:t>seasonal patterns captured. While our model reliably predicts the seasonal ebb and flow of crime (e.g., more in summer, less in winter), it confirms that major crime surges are driven by complex, unpredictable factors like organized crime spikes. This is why our strategic plan combines this baseline forecast with a targeted intervention in District 4</a:t>
            </a:r>
          </a:p>
          <a:p>
            <a:pPr marL="171450" indent="-171450">
              <a:buFont typeface="Arial" panose="020B0604020202020204" pitchFamily="34" charset="0"/>
              <a:buChar char="•"/>
            </a:pPr>
            <a:r>
              <a:rPr lang="en-CA" sz="1200" kern="100" dirty="0">
                <a:latin typeface="Times New Roman" panose="02020603050405020304" pitchFamily="18" charset="0"/>
                <a:cs typeface="Times New Roman" panose="02020603050405020304" pitchFamily="18" charset="0"/>
              </a:rPr>
              <a:t>STRATEGIC RECOMMENDATIONS</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1. RESOURCE PLANNING: Align with seasonal patterns</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2. RISK MANAGEMENT: Monitor high-risk periods</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3. MODEL IMPROVEMENT: Continue validation with new data</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4. OPERATIONAL FOCUS: Prioritize predictive features in analysis</a:t>
            </a:r>
          </a:p>
        </p:txBody>
      </p:sp>
    </p:spTree>
    <p:extLst>
      <p:ext uri="{BB962C8B-B14F-4D97-AF65-F5344CB8AC3E}">
        <p14:creationId xmlns:p14="http://schemas.microsoft.com/office/powerpoint/2010/main" val="461758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AB22F-26C8-F180-8C48-35CB4363F3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045C84-F4F0-D1C7-9A62-E04B19E7999B}"/>
              </a:ext>
            </a:extLst>
          </p:cNvPr>
          <p:cNvSpPr>
            <a:spLocks noGrp="1"/>
          </p:cNvSpPr>
          <p:nvPr>
            <p:ph type="title"/>
          </p:nvPr>
        </p:nvSpPr>
        <p:spPr/>
        <p:txBody>
          <a:bodyPr>
            <a:normAutofit fontScale="90000"/>
          </a:bodyPr>
          <a:lstStyle/>
          <a:p>
            <a:r>
              <a:rPr lang="en-CA" sz="4000" b="1" dirty="0">
                <a:latin typeface="Times New Roman" panose="02020603050405020304" pitchFamily="18" charset="0"/>
                <a:cs typeface="Times New Roman" panose="02020603050405020304" pitchFamily="18" charset="0"/>
              </a:rPr>
              <a:t>Forecast: A Return to Growth in 2026 Demands Action</a:t>
            </a:r>
            <a:endParaRPr lang="en-CA" b="1" dirty="0"/>
          </a:p>
        </p:txBody>
      </p:sp>
      <p:sp>
        <p:nvSpPr>
          <p:cNvPr id="3" name="Date Placeholder 2">
            <a:extLst>
              <a:ext uri="{FF2B5EF4-FFF2-40B4-BE49-F238E27FC236}">
                <a16:creationId xmlns:a16="http://schemas.microsoft.com/office/drawing/2014/main" id="{AD643D5C-6A1C-C46C-F232-F48AA3FAFDF5}"/>
              </a:ext>
            </a:extLst>
          </p:cNvPr>
          <p:cNvSpPr>
            <a:spLocks noGrp="1"/>
          </p:cNvSpPr>
          <p:nvPr>
            <p:ph type="dt" sz="half" idx="10"/>
          </p:nvPr>
        </p:nvSpPr>
        <p:spPr/>
        <p:txBody>
          <a:bodyPr/>
          <a:lstStyle/>
          <a:p>
            <a:fld id="{CBA8526B-5913-4A31-BD69-2065E4B8809B}" type="datetime3">
              <a:rPr lang="en-US" smtClean="0"/>
              <a:t>26 November 2025</a:t>
            </a:fld>
            <a:endParaRPr lang="en-US" dirty="0"/>
          </a:p>
        </p:txBody>
      </p:sp>
      <p:sp>
        <p:nvSpPr>
          <p:cNvPr id="4" name="Footer Placeholder 3">
            <a:extLst>
              <a:ext uri="{FF2B5EF4-FFF2-40B4-BE49-F238E27FC236}">
                <a16:creationId xmlns:a16="http://schemas.microsoft.com/office/drawing/2014/main" id="{8B951239-E409-0FCC-8C86-C1E39FACBBA4}"/>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B27B487A-B890-EE10-0A20-E0F7898DBE15}"/>
              </a:ext>
            </a:extLst>
          </p:cNvPr>
          <p:cNvSpPr>
            <a:spLocks noGrp="1"/>
          </p:cNvSpPr>
          <p:nvPr>
            <p:ph type="sldNum" sz="quarter" idx="12"/>
          </p:nvPr>
        </p:nvSpPr>
        <p:spPr/>
        <p:txBody>
          <a:bodyPr/>
          <a:lstStyle/>
          <a:p>
            <a:fld id="{C1FF6DA9-008F-8B48-92A6-B652298478BF}" type="slidenum">
              <a:rPr lang="en-US" smtClean="0"/>
              <a:t>11</a:t>
            </a:fld>
            <a:endParaRPr lang="en-US" dirty="0"/>
          </a:p>
        </p:txBody>
      </p:sp>
      <p:sp>
        <p:nvSpPr>
          <p:cNvPr id="9" name="TextBox 8">
            <a:extLst>
              <a:ext uri="{FF2B5EF4-FFF2-40B4-BE49-F238E27FC236}">
                <a16:creationId xmlns:a16="http://schemas.microsoft.com/office/drawing/2014/main" id="{63E63E16-3E8F-9300-CCBD-D58E272CD6A4}"/>
              </a:ext>
            </a:extLst>
          </p:cNvPr>
          <p:cNvSpPr txBox="1"/>
          <p:nvPr/>
        </p:nvSpPr>
        <p:spPr>
          <a:xfrm>
            <a:off x="7829550" y="1242595"/>
            <a:ext cx="4219575" cy="5596404"/>
          </a:xfrm>
          <a:prstGeom prst="rect">
            <a:avLst/>
          </a:prstGeom>
          <a:noFill/>
        </p:spPr>
        <p:txBody>
          <a:bodyPr wrap="square">
            <a:spAutoFit/>
          </a:bodyPr>
          <a:lstStyle/>
          <a:p>
            <a:pPr>
              <a:spcAft>
                <a:spcPts val="400"/>
              </a:spcAft>
              <a:defRPr sz="1000"/>
            </a:pPr>
            <a:r>
              <a:rPr lang="en-CA" sz="1200" b="1" dirty="0">
                <a:latin typeface="Times New Roman" panose="02020603050405020304" pitchFamily="18" charset="0"/>
                <a:cs typeface="Times New Roman" panose="02020603050405020304" pitchFamily="18" charset="0"/>
              </a:rPr>
              <a:t>DATA</a:t>
            </a:r>
            <a:r>
              <a:rPr lang="en-CA" sz="1200" dirty="0">
                <a:latin typeface="Times New Roman" panose="02020603050405020304" pitchFamily="18" charset="0"/>
                <a:cs typeface="Times New Roman" panose="02020603050405020304" pitchFamily="18" charset="0"/>
              </a:rPr>
              <a:t> </a:t>
            </a:r>
          </a:p>
          <a:p>
            <a:pPr>
              <a:spcAft>
                <a:spcPts val="600"/>
              </a:spcAft>
              <a:defRPr sz="1000"/>
            </a:pPr>
            <a:r>
              <a:rPr lang="en-CA" sz="1200" dirty="0">
                <a:latin typeface="Times New Roman" panose="02020603050405020304" pitchFamily="18" charset="0"/>
                <a:cs typeface="Times New Roman" panose="02020603050405020304" pitchFamily="18" charset="0"/>
              </a:rPr>
              <a:t>Built a baseline model on 2016-2023 data to understand the underlying trend, and then conducted a separate, deep-dive analysis of the 2024 surge to inform targeted intervention strategies</a:t>
            </a:r>
            <a:endParaRPr lang="en-CA" sz="1200" b="1" dirty="0">
              <a:latin typeface="Times New Roman" panose="02020603050405020304" pitchFamily="18" charset="0"/>
              <a:cs typeface="Times New Roman" panose="02020603050405020304" pitchFamily="18" charset="0"/>
            </a:endParaRPr>
          </a:p>
          <a:p>
            <a:r>
              <a:rPr lang="en-CA" sz="1200" b="1" dirty="0">
                <a:latin typeface="Times New Roman" panose="02020603050405020304" pitchFamily="18" charset="0"/>
                <a:cs typeface="Times New Roman" panose="02020603050405020304" pitchFamily="18" charset="0"/>
              </a:rPr>
              <a:t>FORECAST MODELING</a:t>
            </a:r>
            <a:endParaRPr lang="en-CA" sz="1200" dirty="0">
              <a:latin typeface="Times New Roman" panose="02020603050405020304" pitchFamily="18" charset="0"/>
              <a:cs typeface="Times New Roman" panose="02020603050405020304" pitchFamily="18" charset="0"/>
            </a:endParaRPr>
          </a:p>
          <a:p>
            <a:pPr lvl="0">
              <a:spcAft>
                <a:spcPts val="600"/>
              </a:spcAft>
            </a:pPr>
            <a:r>
              <a:rPr lang="en-CA" sz="1200" dirty="0">
                <a:latin typeface="Times New Roman" panose="02020603050405020304" pitchFamily="18" charset="0"/>
                <a:cs typeface="Times New Roman" panose="02020603050405020304" pitchFamily="18" charset="0"/>
              </a:rPr>
              <a:t>While crime levels are projected to remain well below the 2024 peak, our forecasts indicate a return to a growing trend in 2026, necessitating proactive measures</a:t>
            </a:r>
          </a:p>
          <a:p>
            <a:r>
              <a:rPr lang="en-CA" sz="1200" b="1" dirty="0">
                <a:latin typeface="Times New Roman" panose="02020603050405020304" pitchFamily="18" charset="0"/>
                <a:cs typeface="Times New Roman" panose="02020603050405020304" pitchFamily="18" charset="0"/>
              </a:rPr>
              <a:t>STRATEGIC RECOMMENDATIONS</a:t>
            </a:r>
            <a:endParaRPr lang="en-CA" sz="1200" dirty="0">
              <a:latin typeface="Times New Roman" panose="02020603050405020304" pitchFamily="18" charset="0"/>
              <a:cs typeface="Times New Roman" panose="02020603050405020304" pitchFamily="18" charset="0"/>
            </a:endParaRPr>
          </a:p>
          <a:p>
            <a:r>
              <a:rPr lang="en-CA" sz="1200" dirty="0">
                <a:latin typeface="Times New Roman" panose="02020603050405020304" pitchFamily="18" charset="0"/>
                <a:cs typeface="Times New Roman" panose="02020603050405020304" pitchFamily="18" charset="0"/>
              </a:rPr>
              <a:t>   1. Base 2026 planning on 3394 crimes/month forecast</a:t>
            </a:r>
          </a:p>
          <a:p>
            <a:r>
              <a:rPr lang="en-CA" sz="1200" dirty="0">
                <a:latin typeface="Times New Roman" panose="02020603050405020304" pitchFamily="18" charset="0"/>
                <a:cs typeface="Times New Roman" panose="02020603050405020304" pitchFamily="18" charset="0"/>
              </a:rPr>
              <a:t>   2. Maintain ±502 crimes flexibility in budgets</a:t>
            </a:r>
          </a:p>
          <a:p>
            <a:r>
              <a:rPr lang="en-CA" sz="1200" dirty="0">
                <a:latin typeface="Times New Roman" panose="02020603050405020304" pitchFamily="18" charset="0"/>
                <a:cs typeface="Times New Roman" panose="02020603050405020304" pitchFamily="18" charset="0"/>
              </a:rPr>
              <a:t>   3. Continue quarterly forecast validation &amp; model updates</a:t>
            </a:r>
          </a:p>
          <a:p>
            <a:r>
              <a:rPr lang="en-CA" sz="1200" dirty="0">
                <a:latin typeface="Times New Roman" panose="02020603050405020304" pitchFamily="18" charset="0"/>
                <a:cs typeface="Times New Roman" panose="02020603050405020304" pitchFamily="18" charset="0"/>
              </a:rPr>
              <a:t>   4. Investigate 2024 anomaly for potential systemic insights</a:t>
            </a:r>
          </a:p>
          <a:p>
            <a:pPr>
              <a:spcAft>
                <a:spcPts val="600"/>
              </a:spcAft>
            </a:pPr>
            <a:r>
              <a:rPr lang="en-CA" sz="1200" dirty="0">
                <a:latin typeface="Times New Roman" panose="02020603050405020304" pitchFamily="18" charset="0"/>
                <a:cs typeface="Times New Roman" panose="02020603050405020304" pitchFamily="18" charset="0"/>
              </a:rPr>
              <a:t>   5. Monitor category-specific trends for targeted interventions</a:t>
            </a:r>
          </a:p>
          <a:p>
            <a:pPr>
              <a:defRPr sz="1000"/>
            </a:pPr>
            <a:r>
              <a:rPr lang="en-CA" sz="1200" b="1" dirty="0">
                <a:latin typeface="Times New Roman" panose="02020603050405020304" pitchFamily="18" charset="0"/>
                <a:cs typeface="Times New Roman" panose="02020603050405020304" pitchFamily="18" charset="0"/>
              </a:rPr>
              <a:t>PRIORITY</a:t>
            </a:r>
          </a:p>
          <a:p>
            <a:pPr>
              <a:spcAft>
                <a:spcPts val="400"/>
              </a:spcAft>
              <a:defRPr sz="1000"/>
            </a:pPr>
            <a:r>
              <a:rPr lang="en-CA" sz="1200" dirty="0">
                <a:latin typeface="Times New Roman" panose="02020603050405020304" pitchFamily="18" charset="0"/>
                <a:cs typeface="Times New Roman" panose="02020603050405020304" pitchFamily="18" charset="0"/>
              </a:rPr>
              <a:t>Implement strategic shift bidding: Prioritize full staffing on Mondays-Thursdays to cover our vulnerability period, using overtime strategically for Friday peak activity. </a:t>
            </a:r>
            <a:r>
              <a:rPr lang="en-CA" sz="1200" b="1" dirty="0">
                <a:latin typeface="Times New Roman" panose="02020603050405020304" pitchFamily="18" charset="0"/>
                <a:cs typeface="Times New Roman" panose="02020603050405020304" pitchFamily="18" charset="0"/>
              </a:rPr>
              <a:t>Why focus on weekdays?</a:t>
            </a:r>
            <a:r>
              <a:rPr lang="en-CA" sz="1200" dirty="0">
                <a:latin typeface="Times New Roman" panose="02020603050405020304" pitchFamily="18" charset="0"/>
                <a:cs typeface="Times New Roman" panose="02020603050405020304" pitchFamily="18" charset="0"/>
              </a:rPr>
              <a:t> While absolute crime is lower Monday-Thursday, our officer unavailability is highest on these days, creating a critical vulnerability window. By ensuring full staffing during this vulnerability period, we can conduct proactive investigations and prevention, making us more resilient for the reactive peak on Fridays</a:t>
            </a:r>
          </a:p>
          <a:p>
            <a:pPr>
              <a:defRPr sz="1000"/>
            </a:pPr>
            <a:r>
              <a:rPr lang="en-CA" sz="1200" b="1" dirty="0">
                <a:latin typeface="Times New Roman" panose="02020603050405020304" pitchFamily="18" charset="0"/>
                <a:cs typeface="Times New Roman" panose="02020603050405020304" pitchFamily="18" charset="0"/>
              </a:rPr>
              <a:t>ACTION</a:t>
            </a:r>
          </a:p>
          <a:p>
            <a:pPr>
              <a:spcAft>
                <a:spcPts val="400"/>
              </a:spcAft>
              <a:defRPr sz="1000"/>
            </a:pPr>
            <a:r>
              <a:rPr lang="en-CA" sz="1200" dirty="0">
                <a:latin typeface="Times New Roman" panose="02020603050405020304" pitchFamily="18" charset="0"/>
                <a:cs typeface="Times New Roman" panose="02020603050405020304" pitchFamily="18" charset="0"/>
              </a:rPr>
              <a:t>Activate the 'Summer Surge Plan' from June 1st, pre-deploying tactical units to District 4 hotspots</a:t>
            </a:r>
          </a:p>
        </p:txBody>
      </p:sp>
      <p:pic>
        <p:nvPicPr>
          <p:cNvPr id="7" name="Picture 6">
            <a:extLst>
              <a:ext uri="{FF2B5EF4-FFF2-40B4-BE49-F238E27FC236}">
                <a16:creationId xmlns:a16="http://schemas.microsoft.com/office/drawing/2014/main" id="{6A4AD63E-D7FF-378A-67E9-7B362454FEE8}"/>
              </a:ext>
            </a:extLst>
          </p:cNvPr>
          <p:cNvPicPr>
            <a:picLocks noChangeAspect="1"/>
          </p:cNvPicPr>
          <p:nvPr/>
        </p:nvPicPr>
        <p:blipFill>
          <a:blip r:embed="rId3"/>
          <a:stretch>
            <a:fillRect/>
          </a:stretch>
        </p:blipFill>
        <p:spPr>
          <a:xfrm>
            <a:off x="142875" y="1242596"/>
            <a:ext cx="7686675" cy="5478880"/>
          </a:xfrm>
          <a:prstGeom prst="rect">
            <a:avLst/>
          </a:prstGeom>
        </p:spPr>
      </p:pic>
      <p:sp>
        <p:nvSpPr>
          <p:cNvPr id="10" name="TextBox 9">
            <a:extLst>
              <a:ext uri="{FF2B5EF4-FFF2-40B4-BE49-F238E27FC236}">
                <a16:creationId xmlns:a16="http://schemas.microsoft.com/office/drawing/2014/main" id="{1CA3CF89-2A81-D3C4-D190-0AF37461E616}"/>
              </a:ext>
            </a:extLst>
          </p:cNvPr>
          <p:cNvSpPr txBox="1"/>
          <p:nvPr/>
        </p:nvSpPr>
        <p:spPr>
          <a:xfrm>
            <a:off x="733425" y="2345366"/>
            <a:ext cx="5181600" cy="861774"/>
          </a:xfrm>
          <a:prstGeom prst="rect">
            <a:avLst/>
          </a:prstGeom>
          <a:noFill/>
        </p:spPr>
        <p:txBody>
          <a:bodyPr wrap="square">
            <a:spAutoFit/>
          </a:bodyPr>
          <a:lstStyle/>
          <a:p>
            <a:pPr>
              <a:spcAft>
                <a:spcPts val="800"/>
              </a:spcAft>
              <a:buNone/>
            </a:pPr>
            <a:r>
              <a:rPr lang="en-CA" sz="1000" kern="100" dirty="0">
                <a:effectLst/>
                <a:latin typeface="Times New Roman" panose="02020603050405020304" pitchFamily="18" charset="0"/>
                <a:ea typeface="Aptos" panose="020B0004020202020204" pitchFamily="34" charset="0"/>
                <a:cs typeface="Times New Roman" panose="02020603050405020304" pitchFamily="18" charset="0"/>
              </a:rPr>
              <a:t>The low R² score is expected for a key reason: </a:t>
            </a:r>
            <a:r>
              <a:rPr lang="en-CA" sz="1000" b="1" kern="100" dirty="0">
                <a:effectLst/>
                <a:latin typeface="Times New Roman" panose="02020603050405020304" pitchFamily="18" charset="0"/>
                <a:ea typeface="Aptos" panose="020B0004020202020204" pitchFamily="34" charset="0"/>
                <a:cs typeface="Times New Roman" panose="02020603050405020304" pitchFamily="18" charset="0"/>
              </a:rPr>
              <a:t>we are modeling predictable, systemic patterns, not unpredictable criminal shocks.</a:t>
            </a:r>
            <a:r>
              <a:rPr lang="en-CA" sz="1000" kern="100" dirty="0">
                <a:effectLst/>
                <a:latin typeface="Times New Roman" panose="02020603050405020304" pitchFamily="18" charset="0"/>
                <a:ea typeface="Aptos" panose="020B0004020202020204" pitchFamily="34" charset="0"/>
                <a:cs typeface="Times New Roman" panose="02020603050405020304" pitchFamily="18" charset="0"/>
              </a:rPr>
              <a:t> The model reliably captures the seasonal 'tide' of crime (R² is strong for this purpose), which is perfect for resource planning. The 'missed' variance are the sudden spikes from organized crime rings and major incidents, which are best addressed by targeted intelligence and intervention, not statistical forecasting</a:t>
            </a:r>
            <a:endParaRPr lang="en-CA" sz="10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34337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4E8C0E-9F63-16E2-6DB8-E04D11BEF1B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3AA4E08-1175-3C82-71A8-E78647219AFD}"/>
              </a:ext>
            </a:extLst>
          </p:cNvPr>
          <p:cNvSpPr txBox="1"/>
          <p:nvPr/>
        </p:nvSpPr>
        <p:spPr>
          <a:xfrm>
            <a:off x="303868" y="274321"/>
            <a:ext cx="11584261" cy="769441"/>
          </a:xfrm>
          <a:prstGeom prst="rect">
            <a:avLst/>
          </a:prstGeom>
          <a:noFill/>
        </p:spPr>
        <p:txBody>
          <a:bodyPr wrap="none">
            <a:spAutoFit/>
          </a:bodyPr>
          <a:lstStyle/>
          <a:p>
            <a:pPr algn="ctr">
              <a:defRPr sz="2400" b="1"/>
            </a:pPr>
            <a:r>
              <a:rPr lang="en-CA" sz="4400" b="1" dirty="0">
                <a:latin typeface="Times New Roman" panose="02020603050405020304" pitchFamily="18" charset="0"/>
                <a:cs typeface="Times New Roman" panose="02020603050405020304" pitchFamily="18" charset="0"/>
              </a:rPr>
              <a:t>Forecasted Increase And Urgent Action Needed</a:t>
            </a:r>
            <a:endParaRPr sz="4400" b="1"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0A815D1C-2A1C-ACE3-9334-676584E4741A}"/>
              </a:ext>
            </a:extLst>
          </p:cNvPr>
          <p:cNvSpPr>
            <a:spLocks noGrp="1"/>
          </p:cNvSpPr>
          <p:nvPr>
            <p:ph type="dt" sz="half" idx="10"/>
          </p:nvPr>
        </p:nvSpPr>
        <p:spPr/>
        <p:txBody>
          <a:bodyPr/>
          <a:lstStyle/>
          <a:p>
            <a:fld id="{CF0160F9-68E2-47DE-BD2D-9F8B2C0C2841}" type="datetime3">
              <a:rPr lang="en-US" smtClean="0"/>
              <a:t>26 November 2025</a:t>
            </a:fld>
            <a:endParaRPr lang="en-US"/>
          </a:p>
        </p:txBody>
      </p:sp>
      <p:sp>
        <p:nvSpPr>
          <p:cNvPr id="8" name="Footer Placeholder 7">
            <a:extLst>
              <a:ext uri="{FF2B5EF4-FFF2-40B4-BE49-F238E27FC236}">
                <a16:creationId xmlns:a16="http://schemas.microsoft.com/office/drawing/2014/main" id="{DC26CC66-79E3-899D-9EB9-DA351BB319B9}"/>
              </a:ext>
            </a:extLst>
          </p:cNvPr>
          <p:cNvSpPr>
            <a:spLocks noGrp="1"/>
          </p:cNvSpPr>
          <p:nvPr>
            <p:ph type="ftr" sz="quarter" idx="11"/>
          </p:nvPr>
        </p:nvSpPr>
        <p:spPr/>
        <p:txBody>
          <a:bodyPr/>
          <a:lstStyle/>
          <a:p>
            <a:r>
              <a:rPr lang="en-US" dirty="0"/>
              <a:t>York Region Crime Analysis</a:t>
            </a:r>
          </a:p>
        </p:txBody>
      </p:sp>
      <p:sp>
        <p:nvSpPr>
          <p:cNvPr id="9" name="Slide Number Placeholder 8">
            <a:extLst>
              <a:ext uri="{FF2B5EF4-FFF2-40B4-BE49-F238E27FC236}">
                <a16:creationId xmlns:a16="http://schemas.microsoft.com/office/drawing/2014/main" id="{908A35A8-1D12-34FB-5ACC-39201FDE971F}"/>
              </a:ext>
            </a:extLst>
          </p:cNvPr>
          <p:cNvSpPr>
            <a:spLocks noGrp="1"/>
          </p:cNvSpPr>
          <p:nvPr>
            <p:ph type="sldNum" sz="quarter" idx="12"/>
          </p:nvPr>
        </p:nvSpPr>
        <p:spPr/>
        <p:txBody>
          <a:bodyPr/>
          <a:lstStyle/>
          <a:p>
            <a:fld id="{C1FF6DA9-008F-8B48-92A6-B652298478BF}" type="slidenum">
              <a:rPr lang="en-US" smtClean="0"/>
              <a:t>12</a:t>
            </a:fld>
            <a:endParaRPr lang="en-US"/>
          </a:p>
        </p:txBody>
      </p:sp>
      <p:sp>
        <p:nvSpPr>
          <p:cNvPr id="19" name="TextBox 18">
            <a:extLst>
              <a:ext uri="{FF2B5EF4-FFF2-40B4-BE49-F238E27FC236}">
                <a16:creationId xmlns:a16="http://schemas.microsoft.com/office/drawing/2014/main" id="{D3ABCE6A-F620-AAFE-4218-942DB784D46B}"/>
              </a:ext>
            </a:extLst>
          </p:cNvPr>
          <p:cNvSpPr txBox="1"/>
          <p:nvPr/>
        </p:nvSpPr>
        <p:spPr>
          <a:xfrm>
            <a:off x="7151915" y="4410892"/>
            <a:ext cx="4296232" cy="1815882"/>
          </a:xfrm>
          <a:prstGeom prst="rect">
            <a:avLst/>
          </a:prstGeom>
          <a:noFill/>
        </p:spPr>
        <p:txBody>
          <a:bodyPr wrap="square">
            <a:spAutoFit/>
          </a:bodyPr>
          <a:lstStyle/>
          <a:p>
            <a:r>
              <a:rPr lang="en-CA" sz="1400" b="1" dirty="0">
                <a:latin typeface="Times New Roman" panose="02020603050405020304" pitchFamily="18" charset="0"/>
                <a:cs typeface="Times New Roman" panose="02020603050405020304" pitchFamily="18" charset="0"/>
              </a:rPr>
              <a:t>Urgent Action Needed</a:t>
            </a:r>
            <a:endParaRPr lang="en-CA" sz="14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Priority: Proactively reallocate resources to counter the forecasted 5.2% increase in crime for 2026</a:t>
            </a:r>
          </a:p>
          <a:p>
            <a:pPr marL="285750" lvl="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The 2024 surge was a unique, extreme event. Our forecast shows a return to the underlying pre-2024 growth trend, indicating that the systemic pressures that existed before the 2024 spike are still present and will lead to increased crime again if unaddressed</a:t>
            </a:r>
          </a:p>
        </p:txBody>
      </p:sp>
      <p:pic>
        <p:nvPicPr>
          <p:cNvPr id="21" name="Picture 20">
            <a:extLst>
              <a:ext uri="{FF2B5EF4-FFF2-40B4-BE49-F238E27FC236}">
                <a16:creationId xmlns:a16="http://schemas.microsoft.com/office/drawing/2014/main" id="{97FE402E-467F-973E-4380-B034BEB9564E}"/>
              </a:ext>
            </a:extLst>
          </p:cNvPr>
          <p:cNvPicPr>
            <a:picLocks noChangeAspect="1"/>
          </p:cNvPicPr>
          <p:nvPr/>
        </p:nvPicPr>
        <p:blipFill>
          <a:blip r:embed="rId3"/>
          <a:stretch>
            <a:fillRect/>
          </a:stretch>
        </p:blipFill>
        <p:spPr>
          <a:xfrm>
            <a:off x="743854" y="1338942"/>
            <a:ext cx="6114145" cy="2611771"/>
          </a:xfrm>
          <a:prstGeom prst="rect">
            <a:avLst/>
          </a:prstGeom>
        </p:spPr>
      </p:pic>
      <p:pic>
        <p:nvPicPr>
          <p:cNvPr id="25" name="Picture 24">
            <a:extLst>
              <a:ext uri="{FF2B5EF4-FFF2-40B4-BE49-F238E27FC236}">
                <a16:creationId xmlns:a16="http://schemas.microsoft.com/office/drawing/2014/main" id="{63520093-C6E9-6BB6-F777-7C773A99C969}"/>
              </a:ext>
            </a:extLst>
          </p:cNvPr>
          <p:cNvPicPr>
            <a:picLocks noChangeAspect="1"/>
          </p:cNvPicPr>
          <p:nvPr/>
        </p:nvPicPr>
        <p:blipFill>
          <a:blip r:embed="rId4"/>
          <a:stretch>
            <a:fillRect/>
          </a:stretch>
        </p:blipFill>
        <p:spPr>
          <a:xfrm>
            <a:off x="743854" y="3896187"/>
            <a:ext cx="6114145" cy="2460163"/>
          </a:xfrm>
          <a:prstGeom prst="rect">
            <a:avLst/>
          </a:prstGeom>
        </p:spPr>
      </p:pic>
      <p:pic>
        <p:nvPicPr>
          <p:cNvPr id="5" name="Picture 4">
            <a:extLst>
              <a:ext uri="{FF2B5EF4-FFF2-40B4-BE49-F238E27FC236}">
                <a16:creationId xmlns:a16="http://schemas.microsoft.com/office/drawing/2014/main" id="{25FFF931-3657-7800-AEC7-F1E0DBDC6A90}"/>
              </a:ext>
            </a:extLst>
          </p:cNvPr>
          <p:cNvPicPr>
            <a:picLocks noChangeAspect="1"/>
          </p:cNvPicPr>
          <p:nvPr/>
        </p:nvPicPr>
        <p:blipFill>
          <a:blip r:embed="rId5"/>
          <a:stretch>
            <a:fillRect/>
          </a:stretch>
        </p:blipFill>
        <p:spPr>
          <a:xfrm>
            <a:off x="6992253" y="1338942"/>
            <a:ext cx="4455894" cy="2835641"/>
          </a:xfrm>
          <a:prstGeom prst="rect">
            <a:avLst/>
          </a:prstGeom>
        </p:spPr>
      </p:pic>
    </p:spTree>
    <p:extLst>
      <p:ext uri="{BB962C8B-B14F-4D97-AF65-F5344CB8AC3E}">
        <p14:creationId xmlns:p14="http://schemas.microsoft.com/office/powerpoint/2010/main" val="3803900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BA0CB-438E-7804-9607-67CD1B00250C}"/>
              </a:ext>
            </a:extLst>
          </p:cNvPr>
          <p:cNvSpPr>
            <a:spLocks noGrp="1"/>
          </p:cNvSpPr>
          <p:nvPr>
            <p:ph type="title"/>
          </p:nvPr>
        </p:nvSpPr>
        <p:spPr/>
        <p:txBody>
          <a:bodyPr/>
          <a:lstStyle/>
          <a:p>
            <a:r>
              <a:rPr lang="en-CA" b="1" dirty="0">
                <a:latin typeface="Times New Roman" panose="02020603050405020304" pitchFamily="18" charset="0"/>
                <a:cs typeface="Times New Roman" panose="02020603050405020304" pitchFamily="18" charset="0"/>
              </a:rPr>
              <a:t>York Region Police Operations Dashboard</a:t>
            </a:r>
            <a:endParaRPr lang="en-CA" dirty="0"/>
          </a:p>
        </p:txBody>
      </p:sp>
      <p:sp>
        <p:nvSpPr>
          <p:cNvPr id="3" name="Date Placeholder 2">
            <a:extLst>
              <a:ext uri="{FF2B5EF4-FFF2-40B4-BE49-F238E27FC236}">
                <a16:creationId xmlns:a16="http://schemas.microsoft.com/office/drawing/2014/main" id="{6F516BA6-6FCD-B988-7592-F4E484908EAF}"/>
              </a:ext>
            </a:extLst>
          </p:cNvPr>
          <p:cNvSpPr>
            <a:spLocks noGrp="1"/>
          </p:cNvSpPr>
          <p:nvPr>
            <p:ph type="dt" sz="half" idx="10"/>
          </p:nvPr>
        </p:nvSpPr>
        <p:spPr/>
        <p:txBody>
          <a:bodyPr/>
          <a:lstStyle/>
          <a:p>
            <a:fld id="{CBA8526B-5913-4A31-BD69-2065E4B8809B}" type="datetime3">
              <a:rPr lang="en-US" smtClean="0"/>
              <a:t>27 November 2025</a:t>
            </a:fld>
            <a:endParaRPr lang="en-US"/>
          </a:p>
        </p:txBody>
      </p:sp>
      <p:sp>
        <p:nvSpPr>
          <p:cNvPr id="4" name="Footer Placeholder 3">
            <a:extLst>
              <a:ext uri="{FF2B5EF4-FFF2-40B4-BE49-F238E27FC236}">
                <a16:creationId xmlns:a16="http://schemas.microsoft.com/office/drawing/2014/main" id="{33AF07BB-AF88-C58F-703C-BD391B9ED410}"/>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CCA1FC2C-DAE2-CA26-E381-0D069C335E47}"/>
              </a:ext>
            </a:extLst>
          </p:cNvPr>
          <p:cNvSpPr>
            <a:spLocks noGrp="1"/>
          </p:cNvSpPr>
          <p:nvPr>
            <p:ph type="sldNum" sz="quarter" idx="12"/>
          </p:nvPr>
        </p:nvSpPr>
        <p:spPr/>
        <p:txBody>
          <a:bodyPr/>
          <a:lstStyle/>
          <a:p>
            <a:fld id="{C1FF6DA9-008F-8B48-92A6-B652298478BF}" type="slidenum">
              <a:rPr lang="en-US" smtClean="0"/>
              <a:t>13</a:t>
            </a:fld>
            <a:endParaRPr lang="en-US"/>
          </a:p>
        </p:txBody>
      </p:sp>
      <p:pic>
        <p:nvPicPr>
          <p:cNvPr id="11" name="Picture 10">
            <a:extLst>
              <a:ext uri="{FF2B5EF4-FFF2-40B4-BE49-F238E27FC236}">
                <a16:creationId xmlns:a16="http://schemas.microsoft.com/office/drawing/2014/main" id="{88E690B4-D4C4-827C-F6A8-AAD81C7BF3E0}"/>
              </a:ext>
            </a:extLst>
          </p:cNvPr>
          <p:cNvPicPr>
            <a:picLocks noChangeAspect="1"/>
          </p:cNvPicPr>
          <p:nvPr/>
        </p:nvPicPr>
        <p:blipFill>
          <a:blip r:embed="rId2"/>
          <a:stretch>
            <a:fillRect/>
          </a:stretch>
        </p:blipFill>
        <p:spPr>
          <a:xfrm>
            <a:off x="2686050" y="1417638"/>
            <a:ext cx="7296149" cy="5303838"/>
          </a:xfrm>
          <a:prstGeom prst="rect">
            <a:avLst/>
          </a:prstGeom>
        </p:spPr>
      </p:pic>
    </p:spTree>
    <p:extLst>
      <p:ext uri="{BB962C8B-B14F-4D97-AF65-F5344CB8AC3E}">
        <p14:creationId xmlns:p14="http://schemas.microsoft.com/office/powerpoint/2010/main" val="1950862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936B8-6DE7-FAEB-6620-63DD72CC9249}"/>
              </a:ext>
            </a:extLst>
          </p:cNvPr>
          <p:cNvSpPr>
            <a:spLocks noGrp="1"/>
          </p:cNvSpPr>
          <p:nvPr>
            <p:ph type="title"/>
          </p:nvPr>
        </p:nvSpPr>
        <p:spPr/>
        <p:txBody>
          <a:bodyPr>
            <a:normAutofit fontScale="90000"/>
          </a:bodyPr>
          <a:lstStyle/>
          <a:p>
            <a:r>
              <a:rPr lang="en-CA" sz="4000" b="1" dirty="0">
                <a:latin typeface="Times New Roman" panose="02020603050405020304" pitchFamily="18" charset="0"/>
                <a:cs typeface="Times New Roman" panose="02020603050405020304" pitchFamily="18" charset="0"/>
              </a:rPr>
              <a:t>The Staffing Crisis: 95% Legal Compliance Masks 54% Operational Readiness</a:t>
            </a:r>
          </a:p>
        </p:txBody>
      </p:sp>
      <p:sp>
        <p:nvSpPr>
          <p:cNvPr id="3" name="Date Placeholder 2">
            <a:extLst>
              <a:ext uri="{FF2B5EF4-FFF2-40B4-BE49-F238E27FC236}">
                <a16:creationId xmlns:a16="http://schemas.microsoft.com/office/drawing/2014/main" id="{057B8F5C-AD01-B684-5956-8909006EDE4C}"/>
              </a:ext>
            </a:extLst>
          </p:cNvPr>
          <p:cNvSpPr>
            <a:spLocks noGrp="1"/>
          </p:cNvSpPr>
          <p:nvPr>
            <p:ph type="dt" sz="half" idx="10"/>
          </p:nvPr>
        </p:nvSpPr>
        <p:spPr/>
        <p:txBody>
          <a:bodyPr/>
          <a:lstStyle/>
          <a:p>
            <a:fld id="{CBA8526B-5913-4A31-BD69-2065E4B8809B}" type="datetime3">
              <a:rPr lang="en-US" smtClean="0"/>
              <a:t>27 November 2025</a:t>
            </a:fld>
            <a:endParaRPr lang="en-US" dirty="0"/>
          </a:p>
        </p:txBody>
      </p:sp>
      <p:sp>
        <p:nvSpPr>
          <p:cNvPr id="4" name="Footer Placeholder 3">
            <a:extLst>
              <a:ext uri="{FF2B5EF4-FFF2-40B4-BE49-F238E27FC236}">
                <a16:creationId xmlns:a16="http://schemas.microsoft.com/office/drawing/2014/main" id="{0610FC1E-7FDA-7E47-9CF1-8C24624CB11C}"/>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8D500AE8-7A78-5C05-8742-1A6B69A077A3}"/>
              </a:ext>
            </a:extLst>
          </p:cNvPr>
          <p:cNvSpPr>
            <a:spLocks noGrp="1"/>
          </p:cNvSpPr>
          <p:nvPr>
            <p:ph type="sldNum" sz="quarter" idx="12"/>
          </p:nvPr>
        </p:nvSpPr>
        <p:spPr/>
        <p:txBody>
          <a:bodyPr/>
          <a:lstStyle/>
          <a:p>
            <a:fld id="{C1FF6DA9-008F-8B48-92A6-B652298478BF}" type="slidenum">
              <a:rPr lang="en-US" smtClean="0"/>
              <a:t>14</a:t>
            </a:fld>
            <a:endParaRPr lang="en-US"/>
          </a:p>
        </p:txBody>
      </p:sp>
      <p:pic>
        <p:nvPicPr>
          <p:cNvPr id="6" name="Picture 5" descr="A screenshot of a graph&#10;&#10;AI-generated content may be incorrect.">
            <a:extLst>
              <a:ext uri="{FF2B5EF4-FFF2-40B4-BE49-F238E27FC236}">
                <a16:creationId xmlns:a16="http://schemas.microsoft.com/office/drawing/2014/main" id="{0A80783C-30DA-B674-62EA-30F662250557}"/>
              </a:ext>
            </a:extLst>
          </p:cNvPr>
          <p:cNvPicPr>
            <a:picLocks noChangeAspect="1"/>
          </p:cNvPicPr>
          <p:nvPr/>
        </p:nvPicPr>
        <p:blipFill>
          <a:blip r:embed="rId2"/>
          <a:stretch>
            <a:fillRect/>
          </a:stretch>
        </p:blipFill>
        <p:spPr>
          <a:xfrm>
            <a:off x="5943600" y="1653138"/>
            <a:ext cx="5665563" cy="4703213"/>
          </a:xfrm>
          <a:prstGeom prst="rect">
            <a:avLst/>
          </a:prstGeom>
        </p:spPr>
      </p:pic>
      <p:sp>
        <p:nvSpPr>
          <p:cNvPr id="7" name="TextBox 6">
            <a:extLst>
              <a:ext uri="{FF2B5EF4-FFF2-40B4-BE49-F238E27FC236}">
                <a16:creationId xmlns:a16="http://schemas.microsoft.com/office/drawing/2014/main" id="{3408045E-72F3-A51F-AF21-9056BE7C0550}"/>
              </a:ext>
            </a:extLst>
          </p:cNvPr>
          <p:cNvSpPr txBox="1"/>
          <p:nvPr/>
        </p:nvSpPr>
        <p:spPr>
          <a:xfrm>
            <a:off x="682625" y="1624597"/>
            <a:ext cx="5105400" cy="4770537"/>
          </a:xfrm>
          <a:prstGeom prst="rect">
            <a:avLst/>
          </a:prstGeom>
          <a:noFill/>
        </p:spPr>
        <p:txBody>
          <a:bodyPr wrap="square">
            <a:spAutoFit/>
          </a:bodyPr>
          <a:lstStyle/>
          <a:p>
            <a:r>
              <a:rPr lang="en-CA" sz="1600" b="1" dirty="0">
                <a:latin typeface="Times New Roman" panose="02020603050405020304" pitchFamily="18" charset="0"/>
                <a:cs typeface="Times New Roman" panose="02020603050405020304" pitchFamily="18" charset="0"/>
              </a:rPr>
              <a:t>Executive Summary</a:t>
            </a:r>
            <a:endParaRPr lang="en-CA" sz="1600" dirty="0">
              <a:latin typeface="Times New Roman" panose="02020603050405020304" pitchFamily="18" charset="0"/>
              <a:cs typeface="Times New Roman" panose="02020603050405020304" pitchFamily="18" charset="0"/>
            </a:endParaRPr>
          </a:p>
          <a:p>
            <a:pPr lvl="0"/>
            <a:r>
              <a:rPr lang="en-CA" sz="1200" dirty="0">
                <a:latin typeface="Times New Roman" panose="02020603050405020304" pitchFamily="18" charset="0"/>
                <a:cs typeface="Times New Roman" panose="02020603050405020304" pitchFamily="18" charset="0"/>
              </a:rPr>
              <a:t>Officer Availability: 33 / 61 (54%)</a:t>
            </a:r>
          </a:p>
          <a:p>
            <a:pPr lvl="0"/>
            <a:r>
              <a:rPr lang="en-CA" sz="1200" dirty="0">
                <a:latin typeface="Times New Roman" panose="02020603050405020304" pitchFamily="18" charset="0"/>
                <a:cs typeface="Times New Roman" panose="02020603050405020304" pitchFamily="18" charset="0"/>
              </a:rPr>
              <a:t>Daily Call Volume: 438</a:t>
            </a:r>
          </a:p>
          <a:p>
            <a:pPr lvl="0"/>
            <a:r>
              <a:rPr lang="en-CA" sz="1200" dirty="0">
                <a:latin typeface="Times New Roman" panose="02020603050405020304" pitchFamily="18" charset="0"/>
                <a:cs typeface="Times New Roman" panose="02020603050405020304" pitchFamily="18" charset="0"/>
              </a:rPr>
              <a:t>Calls per Available Officer: ~13.3</a:t>
            </a:r>
          </a:p>
          <a:p>
            <a:pPr lvl="0"/>
            <a:r>
              <a:rPr lang="en-CA" sz="1200" dirty="0">
                <a:latin typeface="Times New Roman" panose="02020603050405020304" pitchFamily="18" charset="0"/>
                <a:cs typeface="Times New Roman" panose="02020603050405020304" pitchFamily="18" charset="0"/>
              </a:rPr>
              <a:t>Operational Readiness: 54%</a:t>
            </a:r>
          </a:p>
          <a:p>
            <a:pPr lvl="0"/>
            <a:endParaRPr lang="en-CA" sz="1200" dirty="0">
              <a:latin typeface="Times New Roman" panose="02020603050405020304" pitchFamily="18" charset="0"/>
              <a:cs typeface="Times New Roman" panose="02020603050405020304" pitchFamily="18" charset="0"/>
            </a:endParaRPr>
          </a:p>
          <a:p>
            <a:pPr lvl="0"/>
            <a:endParaRPr lang="en-CA" sz="1200" dirty="0">
              <a:latin typeface="Times New Roman" panose="02020603050405020304" pitchFamily="18" charset="0"/>
              <a:cs typeface="Times New Roman" panose="02020603050405020304" pitchFamily="18" charset="0"/>
            </a:endParaRPr>
          </a:p>
          <a:p>
            <a:r>
              <a:rPr lang="en-CA" sz="1600" b="1" dirty="0">
                <a:latin typeface="Times New Roman" panose="02020603050405020304" pitchFamily="18" charset="0"/>
                <a:cs typeface="Times New Roman" panose="02020603050405020304" pitchFamily="18" charset="0"/>
              </a:rPr>
              <a:t>Compliance Analysis</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Minimum Required Officers: 23</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Days Below Minimum Staffing: 55/1096 (5.0%)</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Staffing Compliance Rate: 95.0% </a:t>
            </a:r>
            <a:r>
              <a:rPr lang="en-CA" sz="1200" dirty="0">
                <a:latin typeface="Times New Roman" panose="02020603050405020304" pitchFamily="18" charset="0"/>
                <a:cs typeface="Times New Roman" panose="02020603050405020304" pitchFamily="18" charset="0"/>
                <a:sym typeface="Wingdings" panose="05000000000000000000" pitchFamily="2" charset="2"/>
              </a:rPr>
              <a:t> </a:t>
            </a:r>
            <a:r>
              <a:rPr lang="en-CA" sz="1200" dirty="0">
                <a:latin typeface="Times New Roman" panose="02020603050405020304" pitchFamily="18" charset="0"/>
                <a:cs typeface="Times New Roman" panose="02020603050405020304" pitchFamily="18" charset="0"/>
              </a:rPr>
              <a:t>Misleading</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While we meet a bare-minimum legal requirement 95% of the time, our effective operational capacity is only 54% due to vacancies, leave, and training. This means on an average day, we are operating with nearly half our force unavailable</a:t>
            </a:r>
          </a:p>
          <a:p>
            <a:r>
              <a:rPr lang="en-CA" sz="1600" b="1" dirty="0">
                <a:latin typeface="Times New Roman" panose="02020603050405020304" pitchFamily="18" charset="0"/>
                <a:cs typeface="Times New Roman" panose="02020603050405020304" pitchFamily="18" charset="0"/>
              </a:rPr>
              <a:t>Risk Assessment</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Overall Risk Level: HIGH</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Availability Risk Score: 0.46</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 Staffing Risk: LOW</a:t>
            </a:r>
          </a:p>
          <a:p>
            <a:r>
              <a:rPr lang="en-CA" sz="1600" b="1" dirty="0">
                <a:latin typeface="Times New Roman" panose="02020603050405020304" pitchFamily="18" charset="0"/>
                <a:cs typeface="Times New Roman" panose="02020603050405020304" pitchFamily="18" charset="0"/>
              </a:rPr>
              <a:t>High Risk Periods</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High-Unavailability Months: June - December</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High-Unavailability Days: While criminal activity peaks on Fridays, our operational vulnerability is highest Monday-Thursday due to officer unavailability. This mismatch requires strategic scheduling adjustments</a:t>
            </a:r>
          </a:p>
        </p:txBody>
      </p:sp>
      <p:sp>
        <p:nvSpPr>
          <p:cNvPr id="9" name="TextBox 8">
            <a:extLst>
              <a:ext uri="{FF2B5EF4-FFF2-40B4-BE49-F238E27FC236}">
                <a16:creationId xmlns:a16="http://schemas.microsoft.com/office/drawing/2014/main" id="{A541F3CA-2A6E-43A1-5435-7A657A5F0E26}"/>
              </a:ext>
            </a:extLst>
          </p:cNvPr>
          <p:cNvSpPr txBox="1"/>
          <p:nvPr/>
        </p:nvSpPr>
        <p:spPr>
          <a:xfrm>
            <a:off x="2905126" y="1681713"/>
            <a:ext cx="3095624" cy="1600438"/>
          </a:xfrm>
          <a:prstGeom prst="rect">
            <a:avLst/>
          </a:prstGeom>
          <a:noFill/>
        </p:spPr>
        <p:txBody>
          <a:bodyPr wrap="square">
            <a:spAutoFit/>
          </a:bodyPr>
          <a:lstStyle/>
          <a:p>
            <a:pPr>
              <a:buNone/>
            </a:pPr>
            <a:r>
              <a:rPr lang="en-CA" sz="1000" b="1" kern="100" dirty="0">
                <a:effectLst/>
                <a:latin typeface="Aptos" panose="020B0004020202020204" pitchFamily="34" charset="0"/>
                <a:ea typeface="Aptos" panose="020B0004020202020204" pitchFamily="34" charset="0"/>
                <a:cs typeface="Times New Roman" panose="02020603050405020304" pitchFamily="18" charset="0"/>
              </a:rPr>
              <a:t>TOP 10 HIGHEST-RISK DAYS</a:t>
            </a:r>
            <a:r>
              <a:rPr lang="en-CA" sz="1000" kern="100" dirty="0">
                <a:effectLst/>
                <a:latin typeface="Aptos" panose="020B0004020202020204" pitchFamily="34" charset="0"/>
                <a:ea typeface="Aptos" panose="020B0004020202020204" pitchFamily="34" charset="0"/>
                <a:cs typeface="Times New Roman" panose="02020603050405020304" pitchFamily="18" charset="0"/>
              </a:rPr>
              <a:t>:</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Date       	     Day            Officers Off  </a:t>
            </a:r>
            <a:r>
              <a:rPr lang="en-CA" sz="800" kern="100" dirty="0">
                <a:latin typeface="Aptos" panose="020B0004020202020204" pitchFamily="34" charset="0"/>
                <a:ea typeface="Aptos" panose="020B0004020202020204" pitchFamily="34" charset="0"/>
                <a:cs typeface="Times New Roman" panose="02020603050405020304" pitchFamily="18" charset="0"/>
              </a:rPr>
              <a:t>      </a:t>
            </a:r>
            <a:r>
              <a:rPr lang="en-CA" sz="800" kern="100" dirty="0">
                <a:effectLst/>
                <a:latin typeface="Aptos" panose="020B0004020202020204" pitchFamily="34" charset="0"/>
                <a:ea typeface="Aptos" panose="020B0004020202020204" pitchFamily="34" charset="0"/>
                <a:cs typeface="Times New Roman" panose="02020603050405020304" pitchFamily="18" charset="0"/>
              </a:rPr>
              <a:t>Calls    Available    Below Min </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2024-09-13   Friday     	45          546      16         	         YES       </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2024-09-12   Thursday   	47          515      14         	         YES       </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2023-10-12   Thursday   	46          526      15         	         YES       </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2024-09-10   Tuesday    	45          518      16                  YES       </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2024-12-13   Friday     	41          556      20         	        YES       </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2024-12-04   Wednesday  	37          607      24         	        NO        </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2024-09-11   Wednesday  	42          531      19         	        YES       </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2024-12-05   Thursday   	41          542      20         	        YES       </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2024-06-20   Thursday   	42          526      19         	        YES       </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2024-11-12   Tuesday    	40.         548      21         	        YES       </a:t>
            </a:r>
          </a:p>
        </p:txBody>
      </p:sp>
    </p:spTree>
    <p:extLst>
      <p:ext uri="{BB962C8B-B14F-4D97-AF65-F5344CB8AC3E}">
        <p14:creationId xmlns:p14="http://schemas.microsoft.com/office/powerpoint/2010/main" val="849133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2EDDB-75B7-F86E-9ACA-8010C023A45C}"/>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District 4 (Vaughan) is the Epicenter of Risk</a:t>
            </a:r>
          </a:p>
        </p:txBody>
      </p:sp>
      <p:sp>
        <p:nvSpPr>
          <p:cNvPr id="3" name="Date Placeholder 2">
            <a:extLst>
              <a:ext uri="{FF2B5EF4-FFF2-40B4-BE49-F238E27FC236}">
                <a16:creationId xmlns:a16="http://schemas.microsoft.com/office/drawing/2014/main" id="{ABE95676-6C09-A758-D68E-DC11F9B534C5}"/>
              </a:ext>
            </a:extLst>
          </p:cNvPr>
          <p:cNvSpPr>
            <a:spLocks noGrp="1"/>
          </p:cNvSpPr>
          <p:nvPr>
            <p:ph type="dt" sz="half" idx="10"/>
          </p:nvPr>
        </p:nvSpPr>
        <p:spPr/>
        <p:txBody>
          <a:bodyPr/>
          <a:lstStyle/>
          <a:p>
            <a:fld id="{CBA8526B-5913-4A31-BD69-2065E4B8809B}" type="datetime3">
              <a:rPr lang="en-US" smtClean="0"/>
              <a:t>27 November 2025</a:t>
            </a:fld>
            <a:endParaRPr lang="en-US"/>
          </a:p>
        </p:txBody>
      </p:sp>
      <p:sp>
        <p:nvSpPr>
          <p:cNvPr id="4" name="Footer Placeholder 3">
            <a:extLst>
              <a:ext uri="{FF2B5EF4-FFF2-40B4-BE49-F238E27FC236}">
                <a16:creationId xmlns:a16="http://schemas.microsoft.com/office/drawing/2014/main" id="{E67543A8-B6BE-944D-20BE-C32A09871020}"/>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104355CA-0E54-C74C-8A1F-7A8DC15CBFFF}"/>
              </a:ext>
            </a:extLst>
          </p:cNvPr>
          <p:cNvSpPr>
            <a:spLocks noGrp="1"/>
          </p:cNvSpPr>
          <p:nvPr>
            <p:ph type="sldNum" sz="quarter" idx="12"/>
          </p:nvPr>
        </p:nvSpPr>
        <p:spPr/>
        <p:txBody>
          <a:bodyPr/>
          <a:lstStyle/>
          <a:p>
            <a:fld id="{C1FF6DA9-008F-8B48-92A6-B652298478BF}" type="slidenum">
              <a:rPr lang="en-US" smtClean="0"/>
              <a:t>15</a:t>
            </a:fld>
            <a:endParaRPr lang="en-US" dirty="0"/>
          </a:p>
        </p:txBody>
      </p:sp>
      <p:pic>
        <p:nvPicPr>
          <p:cNvPr id="6" name="Picture 5">
            <a:extLst>
              <a:ext uri="{FF2B5EF4-FFF2-40B4-BE49-F238E27FC236}">
                <a16:creationId xmlns:a16="http://schemas.microsoft.com/office/drawing/2014/main" id="{E82EBC86-7BEC-B09A-87FA-A3F0C28ECBC6}"/>
              </a:ext>
            </a:extLst>
          </p:cNvPr>
          <p:cNvPicPr>
            <a:picLocks noChangeAspect="1"/>
          </p:cNvPicPr>
          <p:nvPr/>
        </p:nvPicPr>
        <p:blipFill>
          <a:blip r:embed="rId3"/>
          <a:stretch>
            <a:fillRect/>
          </a:stretch>
        </p:blipFill>
        <p:spPr>
          <a:xfrm>
            <a:off x="904875" y="1390650"/>
            <a:ext cx="6591299" cy="5032376"/>
          </a:xfrm>
          <a:prstGeom prst="rect">
            <a:avLst/>
          </a:prstGeom>
        </p:spPr>
      </p:pic>
      <p:sp>
        <p:nvSpPr>
          <p:cNvPr id="7" name="TextBox 6">
            <a:extLst>
              <a:ext uri="{FF2B5EF4-FFF2-40B4-BE49-F238E27FC236}">
                <a16:creationId xmlns:a16="http://schemas.microsoft.com/office/drawing/2014/main" id="{9222E446-9863-F8C4-AF44-7A1BFEEF50F7}"/>
              </a:ext>
            </a:extLst>
          </p:cNvPr>
          <p:cNvSpPr txBox="1"/>
          <p:nvPr/>
        </p:nvSpPr>
        <p:spPr>
          <a:xfrm>
            <a:off x="7791450" y="1289726"/>
            <a:ext cx="3889375" cy="5201424"/>
          </a:xfrm>
          <a:prstGeom prst="rect">
            <a:avLst/>
          </a:prstGeom>
          <a:noFill/>
        </p:spPr>
        <p:txBody>
          <a:bodyPr wrap="square">
            <a:spAutoFit/>
          </a:bodyPr>
          <a:lstStyle/>
          <a:p>
            <a:pPr>
              <a:spcBef>
                <a:spcPts val="600"/>
              </a:spcBef>
            </a:pPr>
            <a:r>
              <a:rPr lang="en-US" sz="1400" b="1" dirty="0">
                <a:latin typeface="Times New Roman" panose="02020603050405020304" pitchFamily="18" charset="0"/>
                <a:cs typeface="Times New Roman" panose="02020603050405020304" pitchFamily="18" charset="0"/>
              </a:rPr>
              <a:t>Data:</a:t>
            </a:r>
            <a:r>
              <a:rPr lang="en-US" sz="1400" dirty="0">
                <a:latin typeface="Times New Roman" panose="02020603050405020304" pitchFamily="18" charset="0"/>
                <a:cs typeface="Times New Roman" panose="02020603050405020304" pitchFamily="18" charset="0"/>
              </a:rPr>
              <a:t> </a:t>
            </a:r>
            <a:r>
              <a:rPr lang="en-CA" sz="1400" dirty="0">
                <a:solidFill>
                  <a:srgbClr val="0F1115"/>
                </a:solidFill>
                <a:latin typeface="Times New Roman" panose="02020603050405020304" pitchFamily="18" charset="0"/>
                <a:cs typeface="Times New Roman" panose="02020603050405020304" pitchFamily="18" charset="0"/>
              </a:rPr>
              <a:t>traffic, geographic, demographic, economic, weather, unemployment, youth population</a:t>
            </a:r>
            <a:endParaRPr lang="en-US" sz="1400" dirty="0">
              <a:latin typeface="Times New Roman" panose="02020603050405020304" pitchFamily="18" charset="0"/>
              <a:cs typeface="Times New Roman" panose="02020603050405020304" pitchFamily="18" charset="0"/>
            </a:endParaRPr>
          </a:p>
          <a:p>
            <a:pPr>
              <a:spcBef>
                <a:spcPts val="600"/>
              </a:spcBef>
            </a:pPr>
            <a:r>
              <a:rPr lang="en-US" sz="1400" b="1" dirty="0">
                <a:latin typeface="Times New Roman" panose="02020603050405020304" pitchFamily="18" charset="0"/>
                <a:cs typeface="Times New Roman" panose="02020603050405020304" pitchFamily="18" charset="0"/>
              </a:rPr>
              <a:t>Model:</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XGBoost</a:t>
            </a:r>
            <a:r>
              <a:rPr lang="en-US" sz="1400" dirty="0">
                <a:latin typeface="Times New Roman" panose="02020603050405020304" pitchFamily="18" charset="0"/>
                <a:cs typeface="Times New Roman" panose="02020603050405020304" pitchFamily="18" charset="0"/>
              </a:rPr>
              <a:t> for feature importance</a:t>
            </a:r>
          </a:p>
          <a:p>
            <a:pPr marL="36000">
              <a:spcBef>
                <a:spcPts val="600"/>
              </a:spcBef>
            </a:pPr>
            <a:r>
              <a:rPr lang="en-CA" sz="1400" b="1" dirty="0">
                <a:latin typeface="Times New Roman" panose="02020603050405020304" pitchFamily="18" charset="0"/>
                <a:cs typeface="Times New Roman" panose="02020603050405020304" pitchFamily="18" charset="0"/>
              </a:rPr>
              <a:t>Priority Assessment</a:t>
            </a:r>
          </a:p>
          <a:p>
            <a:pPr marL="171450"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100-point scale evaluating:</a:t>
            </a:r>
          </a:p>
          <a:p>
            <a:pPr marL="171450" lvl="1"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Crime growth &amp; volume</a:t>
            </a:r>
          </a:p>
          <a:p>
            <a:pPr marL="171450" lvl="1"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Type severity &amp; temporal concentration</a:t>
            </a:r>
          </a:p>
          <a:p>
            <a:pPr marL="171450" lvl="1"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Call-for-service load</a:t>
            </a:r>
          </a:p>
          <a:p>
            <a:pPr>
              <a:spcBef>
                <a:spcPts val="600"/>
              </a:spcBef>
            </a:pPr>
            <a:r>
              <a:rPr lang="en-US" sz="1400" b="1" dirty="0">
                <a:latin typeface="Times New Roman" panose="02020603050405020304" pitchFamily="18" charset="0"/>
                <a:cs typeface="Times New Roman" panose="02020603050405020304" pitchFamily="18" charset="0"/>
              </a:rPr>
              <a:t>Tier Definition:</a:t>
            </a:r>
          </a:p>
          <a:p>
            <a:pPr marL="171450" indent="-171450">
              <a:buFont typeface="Arial" panose="020B0604020202020204" pitchFamily="34" charset="0"/>
              <a:buChar char="•"/>
            </a:pPr>
            <a:r>
              <a:rPr lang="en-CA" sz="1200" b="1" dirty="0">
                <a:solidFill>
                  <a:srgbClr val="0F1115"/>
                </a:solidFill>
                <a:latin typeface="Times New Roman" panose="02020603050405020304" pitchFamily="18" charset="0"/>
                <a:cs typeface="Times New Roman" panose="02020603050405020304" pitchFamily="18" charset="0"/>
              </a:rPr>
              <a:t>High (70+): </a:t>
            </a:r>
            <a:r>
              <a:rPr lang="en-CA" sz="1200" dirty="0">
                <a:solidFill>
                  <a:srgbClr val="0F1115"/>
                </a:solidFill>
                <a:latin typeface="Times New Roman" panose="02020603050405020304" pitchFamily="18" charset="0"/>
                <a:cs typeface="Times New Roman" panose="02020603050405020304" pitchFamily="18" charset="0"/>
              </a:rPr>
              <a:t>Critical risk requiring immediate intervention</a:t>
            </a:r>
          </a:p>
          <a:p>
            <a:pPr marL="171450" indent="-171450">
              <a:buFont typeface="Arial" panose="020B0604020202020204" pitchFamily="34" charset="0"/>
              <a:buChar char="•"/>
            </a:pPr>
            <a:r>
              <a:rPr lang="en-CA" sz="1200" b="1" dirty="0">
                <a:solidFill>
                  <a:srgbClr val="0F1115"/>
                </a:solidFill>
                <a:latin typeface="Times New Roman" panose="02020603050405020304" pitchFamily="18" charset="0"/>
                <a:cs typeface="Times New Roman" panose="02020603050405020304" pitchFamily="18" charset="0"/>
              </a:rPr>
              <a:t>Medium (60-69): </a:t>
            </a:r>
            <a:r>
              <a:rPr lang="en-CA" sz="1200" dirty="0">
                <a:solidFill>
                  <a:srgbClr val="0F1115"/>
                </a:solidFill>
                <a:latin typeface="Times New Roman" panose="02020603050405020304" pitchFamily="18" charset="0"/>
                <a:cs typeface="Times New Roman" panose="02020603050405020304" pitchFamily="18" charset="0"/>
              </a:rPr>
              <a:t>Elevated risk requiring monitoring and prevention</a:t>
            </a:r>
          </a:p>
          <a:p>
            <a:pPr marL="171450" indent="-171450">
              <a:buFont typeface="Arial" panose="020B0604020202020204" pitchFamily="34" charset="0"/>
              <a:buChar char="•"/>
            </a:pPr>
            <a:r>
              <a:rPr lang="en-CA" sz="1200" b="1" dirty="0">
                <a:solidFill>
                  <a:srgbClr val="0F1115"/>
                </a:solidFill>
                <a:latin typeface="Times New Roman" panose="02020603050405020304" pitchFamily="18" charset="0"/>
                <a:cs typeface="Times New Roman" panose="02020603050405020304" pitchFamily="18" charset="0"/>
              </a:rPr>
              <a:t>Low (&lt;60): </a:t>
            </a:r>
            <a:r>
              <a:rPr lang="en-CA" sz="1200" dirty="0">
                <a:solidFill>
                  <a:srgbClr val="0F1115"/>
                </a:solidFill>
                <a:latin typeface="Times New Roman" panose="02020603050405020304" pitchFamily="18" charset="0"/>
                <a:cs typeface="Times New Roman" panose="02020603050405020304" pitchFamily="18" charset="0"/>
              </a:rPr>
              <a:t>Stable, standard patrol levels sufficient</a:t>
            </a:r>
            <a:r>
              <a:rPr lang="en-US" sz="1200" dirty="0">
                <a:solidFill>
                  <a:srgbClr val="0F1115"/>
                </a:solidFill>
                <a:latin typeface="Times New Roman" panose="02020603050405020304" pitchFamily="18" charset="0"/>
                <a:cs typeface="Times New Roman" panose="02020603050405020304" pitchFamily="18" charset="0"/>
              </a:rPr>
              <a:t> </a:t>
            </a:r>
            <a:endParaRPr lang="en-CA" sz="1200" dirty="0">
              <a:solidFill>
                <a:srgbClr val="0F1115"/>
              </a:solidFill>
              <a:latin typeface="Times New Roman" panose="02020603050405020304" pitchFamily="18" charset="0"/>
              <a:cs typeface="Times New Roman" panose="02020603050405020304" pitchFamily="18" charset="0"/>
            </a:endParaRPr>
          </a:p>
          <a:p>
            <a:pPr>
              <a:spcBef>
                <a:spcPts val="600"/>
              </a:spcBef>
            </a:pPr>
            <a:r>
              <a:rPr lang="en-CA" sz="1400" b="1" dirty="0">
                <a:latin typeface="Times New Roman" panose="02020603050405020304" pitchFamily="18" charset="0"/>
                <a:cs typeface="Times New Roman" panose="02020603050405020304" pitchFamily="18" charset="0"/>
              </a:rPr>
              <a:t>Key Insights</a:t>
            </a:r>
            <a:endParaRPr lang="en-CA" sz="14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This scoring system allows us to move beyond simple crime counts and focus resources on areas with the most severe and concentrated threats, such as District 4</a:t>
            </a:r>
          </a:p>
          <a:p>
            <a:pPr marL="171450"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The crisis in District 4 is not just high crime volume, but a dangerous mismatch between criminal activity patterns (evenings, weekends) and officer availability (weekday vulnerability)</a:t>
            </a:r>
          </a:p>
          <a:p>
            <a:pPr marL="171450"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The data confirms that District 4 is not just a hotspot, but a systemic outlier requiring a disproportional share of resources</a:t>
            </a:r>
          </a:p>
        </p:txBody>
      </p:sp>
    </p:spTree>
    <p:extLst>
      <p:ext uri="{BB962C8B-B14F-4D97-AF65-F5344CB8AC3E}">
        <p14:creationId xmlns:p14="http://schemas.microsoft.com/office/powerpoint/2010/main" val="304018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4154D-C21A-BF33-3D92-874A11CB8FC5}"/>
              </a:ext>
            </a:extLst>
          </p:cNvPr>
          <p:cNvSpPr>
            <a:spLocks noGrp="1"/>
          </p:cNvSpPr>
          <p:nvPr>
            <p:ph type="title"/>
          </p:nvPr>
        </p:nvSpPr>
        <p:spPr/>
        <p:txBody>
          <a:bodyPr>
            <a:normAutofit fontScale="90000"/>
          </a:bodyPr>
          <a:lstStyle/>
          <a:p>
            <a:r>
              <a:rPr lang="en-CA" b="1" dirty="0">
                <a:latin typeface="Times New Roman" panose="02020603050405020304" pitchFamily="18" charset="0"/>
                <a:cs typeface="Times New Roman" panose="02020603050405020304" pitchFamily="18" charset="0"/>
              </a:rPr>
              <a:t>District 4 (Vaughan) Operational Summary</a:t>
            </a:r>
            <a:br>
              <a:rPr lang="en-CA" b="1" dirty="0">
                <a:latin typeface="Times New Roman" panose="02020603050405020304" pitchFamily="18" charset="0"/>
                <a:cs typeface="Times New Roman" panose="02020603050405020304" pitchFamily="18" charset="0"/>
              </a:rPr>
            </a:br>
            <a:r>
              <a:rPr lang="en-CA" b="1" dirty="0">
                <a:latin typeface="Times New Roman" panose="02020603050405020304" pitchFamily="18" charset="0"/>
                <a:cs typeface="Times New Roman" panose="02020603050405020304" pitchFamily="18" charset="0"/>
              </a:rPr>
              <a:t> &amp; The Staffing Crisis</a:t>
            </a:r>
          </a:p>
        </p:txBody>
      </p:sp>
      <p:sp>
        <p:nvSpPr>
          <p:cNvPr id="3" name="Date Placeholder 2">
            <a:extLst>
              <a:ext uri="{FF2B5EF4-FFF2-40B4-BE49-F238E27FC236}">
                <a16:creationId xmlns:a16="http://schemas.microsoft.com/office/drawing/2014/main" id="{B75B0995-0705-635A-1F1E-24B29A01C795}"/>
              </a:ext>
            </a:extLst>
          </p:cNvPr>
          <p:cNvSpPr>
            <a:spLocks noGrp="1"/>
          </p:cNvSpPr>
          <p:nvPr>
            <p:ph type="dt" sz="half" idx="10"/>
          </p:nvPr>
        </p:nvSpPr>
        <p:spPr/>
        <p:txBody>
          <a:bodyPr/>
          <a:lstStyle/>
          <a:p>
            <a:fld id="{CBA8526B-5913-4A31-BD69-2065E4B8809B}" type="datetime3">
              <a:rPr lang="en-US" smtClean="0"/>
              <a:t>26 November 2025</a:t>
            </a:fld>
            <a:endParaRPr lang="en-US"/>
          </a:p>
        </p:txBody>
      </p:sp>
      <p:sp>
        <p:nvSpPr>
          <p:cNvPr id="4" name="Footer Placeholder 3">
            <a:extLst>
              <a:ext uri="{FF2B5EF4-FFF2-40B4-BE49-F238E27FC236}">
                <a16:creationId xmlns:a16="http://schemas.microsoft.com/office/drawing/2014/main" id="{2B2672D3-F93E-97D0-6D05-CC6BD7133D46}"/>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7817628C-FBE3-249C-4F34-080F9FC9941A}"/>
              </a:ext>
            </a:extLst>
          </p:cNvPr>
          <p:cNvSpPr>
            <a:spLocks noGrp="1"/>
          </p:cNvSpPr>
          <p:nvPr>
            <p:ph type="sldNum" sz="quarter" idx="12"/>
          </p:nvPr>
        </p:nvSpPr>
        <p:spPr/>
        <p:txBody>
          <a:bodyPr/>
          <a:lstStyle/>
          <a:p>
            <a:fld id="{C1FF6DA9-008F-8B48-92A6-B652298478BF}" type="slidenum">
              <a:rPr lang="en-US" smtClean="0"/>
              <a:t>16</a:t>
            </a:fld>
            <a:endParaRPr lang="en-US"/>
          </a:p>
        </p:txBody>
      </p:sp>
      <p:pic>
        <p:nvPicPr>
          <p:cNvPr id="8" name="Picture 7" descr="image.png">
            <a:extLst>
              <a:ext uri="{FF2B5EF4-FFF2-40B4-BE49-F238E27FC236}">
                <a16:creationId xmlns:a16="http://schemas.microsoft.com/office/drawing/2014/main" id="{8680B7EC-2241-C1CF-3DE6-430BD5780E66}"/>
              </a:ext>
            </a:extLst>
          </p:cNvPr>
          <p:cNvPicPr>
            <a:picLocks noChangeAspect="1"/>
          </p:cNvPicPr>
          <p:nvPr/>
        </p:nvPicPr>
        <p:blipFill>
          <a:blip r:embed="rId2"/>
          <a:stretch>
            <a:fillRect/>
          </a:stretch>
        </p:blipFill>
        <p:spPr>
          <a:xfrm>
            <a:off x="838000" y="1522929"/>
            <a:ext cx="3940212" cy="2399809"/>
          </a:xfrm>
          <a:prstGeom prst="rect">
            <a:avLst/>
          </a:prstGeom>
        </p:spPr>
      </p:pic>
      <p:pic>
        <p:nvPicPr>
          <p:cNvPr id="11" name="Picture 10">
            <a:extLst>
              <a:ext uri="{FF2B5EF4-FFF2-40B4-BE49-F238E27FC236}">
                <a16:creationId xmlns:a16="http://schemas.microsoft.com/office/drawing/2014/main" id="{0B9A4BC9-CF36-A696-9472-CB95B8C1B9A4}"/>
              </a:ext>
            </a:extLst>
          </p:cNvPr>
          <p:cNvPicPr>
            <a:picLocks noChangeAspect="1"/>
          </p:cNvPicPr>
          <p:nvPr/>
        </p:nvPicPr>
        <p:blipFill>
          <a:blip r:embed="rId3"/>
          <a:stretch>
            <a:fillRect/>
          </a:stretch>
        </p:blipFill>
        <p:spPr>
          <a:xfrm>
            <a:off x="4932205" y="1552469"/>
            <a:ext cx="3592670" cy="2370269"/>
          </a:xfrm>
          <a:prstGeom prst="rect">
            <a:avLst/>
          </a:prstGeom>
        </p:spPr>
      </p:pic>
      <p:pic>
        <p:nvPicPr>
          <p:cNvPr id="14" name="Picture 13">
            <a:extLst>
              <a:ext uri="{FF2B5EF4-FFF2-40B4-BE49-F238E27FC236}">
                <a16:creationId xmlns:a16="http://schemas.microsoft.com/office/drawing/2014/main" id="{BCBFCFC9-EB28-6673-BA67-13EBBDA1E929}"/>
              </a:ext>
            </a:extLst>
          </p:cNvPr>
          <p:cNvPicPr>
            <a:picLocks noChangeAspect="1"/>
          </p:cNvPicPr>
          <p:nvPr/>
        </p:nvPicPr>
        <p:blipFill>
          <a:blip r:embed="rId4"/>
          <a:stretch>
            <a:fillRect/>
          </a:stretch>
        </p:blipFill>
        <p:spPr>
          <a:xfrm>
            <a:off x="8558368" y="4043412"/>
            <a:ext cx="2839718" cy="2370269"/>
          </a:xfrm>
          <a:prstGeom prst="rect">
            <a:avLst/>
          </a:prstGeom>
        </p:spPr>
      </p:pic>
      <p:pic>
        <p:nvPicPr>
          <p:cNvPr id="15" name="Picture 14">
            <a:extLst>
              <a:ext uri="{FF2B5EF4-FFF2-40B4-BE49-F238E27FC236}">
                <a16:creationId xmlns:a16="http://schemas.microsoft.com/office/drawing/2014/main" id="{90CD004A-0BE4-1DDD-C947-E94C5EA8A951}"/>
              </a:ext>
            </a:extLst>
          </p:cNvPr>
          <p:cNvPicPr>
            <a:picLocks noChangeAspect="1"/>
          </p:cNvPicPr>
          <p:nvPr/>
        </p:nvPicPr>
        <p:blipFill>
          <a:blip r:embed="rId5"/>
          <a:stretch>
            <a:fillRect/>
          </a:stretch>
        </p:blipFill>
        <p:spPr>
          <a:xfrm>
            <a:off x="838000" y="3922738"/>
            <a:ext cx="3940212" cy="2482647"/>
          </a:xfrm>
          <a:prstGeom prst="rect">
            <a:avLst/>
          </a:prstGeom>
        </p:spPr>
      </p:pic>
      <p:pic>
        <p:nvPicPr>
          <p:cNvPr id="16" name="Picture 15">
            <a:extLst>
              <a:ext uri="{FF2B5EF4-FFF2-40B4-BE49-F238E27FC236}">
                <a16:creationId xmlns:a16="http://schemas.microsoft.com/office/drawing/2014/main" id="{EED2543C-7C8C-3A5D-AD66-4A8EABF5CB87}"/>
              </a:ext>
            </a:extLst>
          </p:cNvPr>
          <p:cNvPicPr>
            <a:picLocks noChangeAspect="1"/>
          </p:cNvPicPr>
          <p:nvPr/>
        </p:nvPicPr>
        <p:blipFill>
          <a:blip r:embed="rId6"/>
          <a:stretch>
            <a:fillRect/>
          </a:stretch>
        </p:blipFill>
        <p:spPr>
          <a:xfrm>
            <a:off x="8524875" y="1544981"/>
            <a:ext cx="2873211" cy="2370269"/>
          </a:xfrm>
          <a:prstGeom prst="rect">
            <a:avLst/>
          </a:prstGeom>
        </p:spPr>
      </p:pic>
      <p:pic>
        <p:nvPicPr>
          <p:cNvPr id="17" name="Picture 16">
            <a:extLst>
              <a:ext uri="{FF2B5EF4-FFF2-40B4-BE49-F238E27FC236}">
                <a16:creationId xmlns:a16="http://schemas.microsoft.com/office/drawing/2014/main" id="{D18F5FDA-E574-3B01-B340-CAE246BA4358}"/>
              </a:ext>
            </a:extLst>
          </p:cNvPr>
          <p:cNvPicPr>
            <a:picLocks noChangeAspect="1"/>
          </p:cNvPicPr>
          <p:nvPr/>
        </p:nvPicPr>
        <p:blipFill>
          <a:blip r:embed="rId7"/>
          <a:stretch>
            <a:fillRect/>
          </a:stretch>
        </p:blipFill>
        <p:spPr>
          <a:xfrm>
            <a:off x="4965700" y="4043412"/>
            <a:ext cx="3592668" cy="2361973"/>
          </a:xfrm>
          <a:prstGeom prst="rect">
            <a:avLst/>
          </a:prstGeom>
        </p:spPr>
      </p:pic>
    </p:spTree>
    <p:extLst>
      <p:ext uri="{BB962C8B-B14F-4D97-AF65-F5344CB8AC3E}">
        <p14:creationId xmlns:p14="http://schemas.microsoft.com/office/powerpoint/2010/main" val="4288128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E30FB-39C0-F46A-5F1F-97F07C4143E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3EC2F6C-D543-622F-A1D1-DE0A58DB7E09}"/>
              </a:ext>
            </a:extLst>
          </p:cNvPr>
          <p:cNvSpPr txBox="1"/>
          <p:nvPr/>
        </p:nvSpPr>
        <p:spPr>
          <a:xfrm>
            <a:off x="2627745" y="274321"/>
            <a:ext cx="6936514" cy="769441"/>
          </a:xfrm>
          <a:prstGeom prst="rect">
            <a:avLst/>
          </a:prstGeom>
          <a:noFill/>
        </p:spPr>
        <p:txBody>
          <a:bodyPr wrap="none">
            <a:spAutoFit/>
          </a:bodyPr>
          <a:lstStyle/>
          <a:p>
            <a:pPr algn="ctr">
              <a:defRPr sz="2400" b="1"/>
            </a:pPr>
            <a:r>
              <a:rPr sz="4400" dirty="0">
                <a:latin typeface="Times New Roman" panose="02020603050405020304" pitchFamily="18" charset="0"/>
                <a:cs typeface="Times New Roman" panose="02020603050405020304" pitchFamily="18" charset="0"/>
              </a:rPr>
              <a:t>Strategic Recommendations</a:t>
            </a:r>
          </a:p>
        </p:txBody>
      </p:sp>
      <p:sp>
        <p:nvSpPr>
          <p:cNvPr id="2" name="Date Placeholder 1">
            <a:extLst>
              <a:ext uri="{FF2B5EF4-FFF2-40B4-BE49-F238E27FC236}">
                <a16:creationId xmlns:a16="http://schemas.microsoft.com/office/drawing/2014/main" id="{1B192E4F-AE93-E29A-20EA-A2E1339929F1}"/>
              </a:ext>
            </a:extLst>
          </p:cNvPr>
          <p:cNvSpPr>
            <a:spLocks noGrp="1"/>
          </p:cNvSpPr>
          <p:nvPr>
            <p:ph type="dt" sz="half" idx="10"/>
          </p:nvPr>
        </p:nvSpPr>
        <p:spPr/>
        <p:txBody>
          <a:bodyPr/>
          <a:lstStyle/>
          <a:p>
            <a:fld id="{9907EC0E-FFC0-4DAD-A328-A2D9C6092260}" type="datetime3">
              <a:rPr lang="en-US" smtClean="0"/>
              <a:t>26 November 2025</a:t>
            </a:fld>
            <a:endParaRPr lang="en-US"/>
          </a:p>
        </p:txBody>
      </p:sp>
      <p:sp>
        <p:nvSpPr>
          <p:cNvPr id="9" name="Footer Placeholder 8">
            <a:extLst>
              <a:ext uri="{FF2B5EF4-FFF2-40B4-BE49-F238E27FC236}">
                <a16:creationId xmlns:a16="http://schemas.microsoft.com/office/drawing/2014/main" id="{B7733991-E500-288A-E8F8-365610772DAD}"/>
              </a:ext>
            </a:extLst>
          </p:cNvPr>
          <p:cNvSpPr>
            <a:spLocks noGrp="1"/>
          </p:cNvSpPr>
          <p:nvPr>
            <p:ph type="ftr" sz="quarter" idx="11"/>
          </p:nvPr>
        </p:nvSpPr>
        <p:spPr/>
        <p:txBody>
          <a:bodyPr/>
          <a:lstStyle/>
          <a:p>
            <a:r>
              <a:rPr lang="en-US" dirty="0"/>
              <a:t>York Region Crime Analysis</a:t>
            </a:r>
          </a:p>
        </p:txBody>
      </p:sp>
      <p:sp>
        <p:nvSpPr>
          <p:cNvPr id="10" name="Slide Number Placeholder 9">
            <a:extLst>
              <a:ext uri="{FF2B5EF4-FFF2-40B4-BE49-F238E27FC236}">
                <a16:creationId xmlns:a16="http://schemas.microsoft.com/office/drawing/2014/main" id="{20746FD3-A2CB-1F53-0B81-E5ECB6D0BCB0}"/>
              </a:ext>
            </a:extLst>
          </p:cNvPr>
          <p:cNvSpPr>
            <a:spLocks noGrp="1"/>
          </p:cNvSpPr>
          <p:nvPr>
            <p:ph type="sldNum" sz="quarter" idx="12"/>
          </p:nvPr>
        </p:nvSpPr>
        <p:spPr/>
        <p:txBody>
          <a:bodyPr/>
          <a:lstStyle/>
          <a:p>
            <a:fld id="{C1FF6DA9-008F-8B48-92A6-B652298478BF}" type="slidenum">
              <a:rPr lang="en-US" smtClean="0"/>
              <a:t>17</a:t>
            </a:fld>
            <a:endParaRPr lang="en-US"/>
          </a:p>
        </p:txBody>
      </p:sp>
      <p:sp>
        <p:nvSpPr>
          <p:cNvPr id="4" name="TextBox 11">
            <a:extLst>
              <a:ext uri="{FF2B5EF4-FFF2-40B4-BE49-F238E27FC236}">
                <a16:creationId xmlns:a16="http://schemas.microsoft.com/office/drawing/2014/main" id="{9EDF54D2-080C-AE56-50F5-C0C227E4EE5C}"/>
              </a:ext>
            </a:extLst>
          </p:cNvPr>
          <p:cNvSpPr txBox="1"/>
          <p:nvPr/>
        </p:nvSpPr>
        <p:spPr>
          <a:xfrm>
            <a:off x="852488" y="1379176"/>
            <a:ext cx="10487024" cy="409964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en-CA" sz="2400" b="1" dirty="0">
                <a:latin typeface="Times New Roman" panose="02020603050405020304" pitchFamily="18" charset="0"/>
                <a:cs typeface="Times New Roman" panose="02020603050405020304" pitchFamily="18" charset="0"/>
              </a:rPr>
              <a:t>1: Priority:</a:t>
            </a:r>
            <a:r>
              <a:rPr lang="en-CA" sz="24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rPr>
              <a:t>An immediate, targeted surge of resources to District 4 (Vaughan) to combat the gun 	violence and organized crime driving the 2024 risk peak</a:t>
            </a:r>
          </a:p>
          <a:p>
            <a:pPr>
              <a:lnSpc>
                <a:spcPct val="150000"/>
              </a:lnSpc>
            </a:pPr>
            <a:r>
              <a:rPr lang="en-CA" sz="2400" b="1" dirty="0">
                <a:latin typeface="Times New Roman" panose="02020603050405020304" pitchFamily="18" charset="0"/>
                <a:cs typeface="Times New Roman" panose="02020603050405020304" pitchFamily="18" charset="0"/>
              </a:rPr>
              <a:t>2: Strategy:</a:t>
            </a:r>
            <a:r>
              <a:rPr lang="en-CA" sz="24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rPr>
              <a:t>Leverage the forecasted decline to implement sustainable prevention and 	optimization programs.</a:t>
            </a:r>
          </a:p>
          <a:p>
            <a:pPr>
              <a:lnSpc>
                <a:spcPct val="150000"/>
              </a:lnSpc>
            </a:pPr>
            <a:r>
              <a:rPr lang="en-CA" sz="2400" b="1" dirty="0">
                <a:latin typeface="Times New Roman" panose="02020603050405020304" pitchFamily="18" charset="0"/>
                <a:cs typeface="Times New Roman" panose="02020603050405020304" pitchFamily="18" charset="0"/>
              </a:rPr>
              <a:t>3: Commitment:</a:t>
            </a:r>
            <a:r>
              <a:rPr lang="en-CA" sz="24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rPr>
              <a:t>We will monitor progress through quarterly reviews and adapt our strategy 	using this data-driven framework.</a:t>
            </a:r>
          </a:p>
          <a:p>
            <a:pPr>
              <a:lnSpc>
                <a:spcPct val="150000"/>
              </a:lnSpc>
            </a:pPr>
            <a:r>
              <a:rPr lang="en-CA" sz="2400" b="1" dirty="0">
                <a:latin typeface="Times New Roman" panose="02020603050405020304" pitchFamily="18" charset="0"/>
                <a:cs typeface="Times New Roman" panose="02020603050405020304" pitchFamily="18" charset="0"/>
              </a:rPr>
              <a:t>4: Measure: </a:t>
            </a:r>
            <a:r>
              <a:rPr lang="en-CA" sz="2000" dirty="0">
                <a:latin typeface="Times New Roman" panose="02020603050405020304" pitchFamily="18" charset="0"/>
                <a:cs typeface="Times New Roman" panose="02020603050405020304" pitchFamily="18" charset="0"/>
              </a:rPr>
              <a:t>We will track success through a reduction in District 4's risk score and a disruption in 	organized crime networks, with quarterly progress reviews</a:t>
            </a:r>
          </a:p>
        </p:txBody>
      </p:sp>
    </p:spTree>
    <p:extLst>
      <p:ext uri="{BB962C8B-B14F-4D97-AF65-F5344CB8AC3E}">
        <p14:creationId xmlns:p14="http://schemas.microsoft.com/office/powerpoint/2010/main" val="391233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5F8E7-EFCF-1155-E0AA-89A907938B9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B24E1F1-754E-2904-EFBB-CA2DFDEB112F}"/>
              </a:ext>
            </a:extLst>
          </p:cNvPr>
          <p:cNvSpPr txBox="1"/>
          <p:nvPr/>
        </p:nvSpPr>
        <p:spPr>
          <a:xfrm>
            <a:off x="3213132" y="274321"/>
            <a:ext cx="5765745" cy="769441"/>
          </a:xfrm>
          <a:prstGeom prst="rect">
            <a:avLst/>
          </a:prstGeom>
          <a:noFill/>
        </p:spPr>
        <p:txBody>
          <a:bodyPr wrap="none">
            <a:spAutoFit/>
          </a:bodyPr>
          <a:lstStyle/>
          <a:p>
            <a:pPr algn="ctr">
              <a:defRPr sz="2400" b="1"/>
            </a:pPr>
            <a:r>
              <a:rPr lang="en-CA" sz="4400" b="1" dirty="0">
                <a:latin typeface="Times New Roman" panose="02020603050405020304" pitchFamily="18" charset="0"/>
                <a:cs typeface="Times New Roman" panose="02020603050405020304" pitchFamily="18" charset="0"/>
              </a:rPr>
              <a:t>Learn More &amp; Contact</a:t>
            </a:r>
            <a:endParaRPr sz="4400"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F199E256-DC05-1725-18BB-CCB44F9EAD54}"/>
              </a:ext>
            </a:extLst>
          </p:cNvPr>
          <p:cNvSpPr>
            <a:spLocks noGrp="1"/>
          </p:cNvSpPr>
          <p:nvPr>
            <p:ph type="dt" sz="half" idx="10"/>
          </p:nvPr>
        </p:nvSpPr>
        <p:spPr/>
        <p:txBody>
          <a:bodyPr/>
          <a:lstStyle/>
          <a:p>
            <a:fld id="{2BBDE202-2122-4B41-99F3-A95E29B999DB}" type="datetime3">
              <a:rPr lang="en-US" smtClean="0"/>
              <a:t>26 November 2025</a:t>
            </a:fld>
            <a:endParaRPr lang="en-US"/>
          </a:p>
        </p:txBody>
      </p:sp>
      <p:sp>
        <p:nvSpPr>
          <p:cNvPr id="9" name="Footer Placeholder 8">
            <a:extLst>
              <a:ext uri="{FF2B5EF4-FFF2-40B4-BE49-F238E27FC236}">
                <a16:creationId xmlns:a16="http://schemas.microsoft.com/office/drawing/2014/main" id="{1C80E8F4-82CE-F399-CA33-73748D2344D2}"/>
              </a:ext>
            </a:extLst>
          </p:cNvPr>
          <p:cNvSpPr>
            <a:spLocks noGrp="1"/>
          </p:cNvSpPr>
          <p:nvPr>
            <p:ph type="ftr" sz="quarter" idx="11"/>
          </p:nvPr>
        </p:nvSpPr>
        <p:spPr/>
        <p:txBody>
          <a:bodyPr/>
          <a:lstStyle/>
          <a:p>
            <a:r>
              <a:rPr lang="en-US" dirty="0"/>
              <a:t>York Region Crime Analysis</a:t>
            </a:r>
          </a:p>
        </p:txBody>
      </p:sp>
      <p:sp>
        <p:nvSpPr>
          <p:cNvPr id="10" name="Slide Number Placeholder 9">
            <a:extLst>
              <a:ext uri="{FF2B5EF4-FFF2-40B4-BE49-F238E27FC236}">
                <a16:creationId xmlns:a16="http://schemas.microsoft.com/office/drawing/2014/main" id="{B365C097-B213-B881-7094-E397C6B3D631}"/>
              </a:ext>
            </a:extLst>
          </p:cNvPr>
          <p:cNvSpPr>
            <a:spLocks noGrp="1"/>
          </p:cNvSpPr>
          <p:nvPr>
            <p:ph type="sldNum" sz="quarter" idx="12"/>
          </p:nvPr>
        </p:nvSpPr>
        <p:spPr/>
        <p:txBody>
          <a:bodyPr/>
          <a:lstStyle/>
          <a:p>
            <a:fld id="{C1FF6DA9-008F-8B48-92A6-B652298478BF}" type="slidenum">
              <a:rPr lang="en-US" smtClean="0"/>
              <a:t>18</a:t>
            </a:fld>
            <a:endParaRPr lang="en-US"/>
          </a:p>
        </p:txBody>
      </p:sp>
      <p:sp>
        <p:nvSpPr>
          <p:cNvPr id="6" name="TextBox 5">
            <a:extLst>
              <a:ext uri="{FF2B5EF4-FFF2-40B4-BE49-F238E27FC236}">
                <a16:creationId xmlns:a16="http://schemas.microsoft.com/office/drawing/2014/main" id="{9DAE124F-398E-2BF2-91CF-856D98BBD4C6}"/>
              </a:ext>
            </a:extLst>
          </p:cNvPr>
          <p:cNvSpPr txBox="1"/>
          <p:nvPr/>
        </p:nvSpPr>
        <p:spPr>
          <a:xfrm>
            <a:off x="1392884" y="913130"/>
            <a:ext cx="10189516" cy="586487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Download this Presentation </a:t>
            </a:r>
          </a:p>
          <a:p>
            <a:pPr lvl="1">
              <a:lnSpc>
                <a:spcPct val="150000"/>
              </a:lnSpc>
            </a:pPr>
            <a:r>
              <a:rPr lang="en-US" dirty="0">
                <a:latin typeface="Times New Roman" panose="02020603050405020304" pitchFamily="18" charset="0"/>
                <a:cs typeface="Times New Roman" panose="02020603050405020304" pitchFamily="18" charset="0"/>
              </a:rPr>
              <a:t>	</a:t>
            </a:r>
          </a:p>
          <a:p>
            <a:pPr lvl="1">
              <a:lnSpc>
                <a:spcPct val="150000"/>
              </a:lnSpc>
            </a:pPr>
            <a:r>
              <a:rPr lang="en-CA" dirty="0">
                <a:latin typeface="Times New Roman" panose="02020603050405020304" pitchFamily="18" charset="0"/>
                <a:cs typeface="Times New Roman" panose="02020603050405020304" pitchFamily="18" charset="0"/>
              </a:rPr>
              <a:t>Download Full Presentation:</a:t>
            </a:r>
            <a:r>
              <a:rPr lang="en-US" dirty="0">
                <a:latin typeface="Times New Roman" panose="02020603050405020304" pitchFamily="18" charset="0"/>
                <a:cs typeface="Times New Roman" panose="02020603050405020304" pitchFamily="18" charset="0"/>
              </a:rPr>
              <a:t> </a:t>
            </a:r>
          </a:p>
          <a:p>
            <a:pPr lvl="1">
              <a:lnSpc>
                <a:spcPct val="150000"/>
              </a:lnSpc>
            </a:pPr>
            <a:r>
              <a:rPr lang="en-US" dirty="0">
                <a:latin typeface="Times New Roman" panose="02020603050405020304" pitchFamily="18" charset="0"/>
                <a:cs typeface="Times New Roman" panose="02020603050405020304" pitchFamily="18" charset="0"/>
              </a:rPr>
              <a:t>	</a:t>
            </a:r>
          </a:p>
          <a:p>
            <a:pPr lvl="1">
              <a:lnSpc>
                <a:spcPct val="150000"/>
              </a:lnSpc>
            </a:pPr>
            <a:r>
              <a:rPr lang="en-US" dirty="0">
                <a:latin typeface="Times New Roman" panose="02020603050405020304" pitchFamily="18" charset="0"/>
                <a:cs typeface="Times New Roman" panose="02020603050405020304" pitchFamily="18" charset="0"/>
              </a:rPr>
              <a:t>	Or visit: </a:t>
            </a:r>
            <a:r>
              <a:rPr lang="en-US" dirty="0">
                <a:latin typeface="Times New Roman" panose="02020603050405020304" pitchFamily="18" charset="0"/>
                <a:cs typeface="Times New Roman" panose="02020603050405020304" pitchFamily="18" charset="0"/>
                <a:hlinkClick r:id="rId3"/>
              </a:rPr>
              <a:t>https://github.com/fuxima/YRP/blob/main/YorkRegionCrimeAnalysis.pptx</a:t>
            </a:r>
            <a:r>
              <a:rPr lang="en-US" dirty="0">
                <a:latin typeface="Times New Roman" panose="02020603050405020304" pitchFamily="18" charset="0"/>
                <a:cs typeface="Times New Roman" panose="02020603050405020304" pitchFamily="18" charset="0"/>
              </a:rPr>
              <a:t> </a:t>
            </a:r>
          </a:p>
          <a:p>
            <a:pPr marL="342900" indent="-34290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View Full Project and Code</a:t>
            </a:r>
          </a:p>
          <a:p>
            <a:pPr lvl="2">
              <a:lnSpc>
                <a:spcPct val="150000"/>
              </a:lnSpc>
            </a:pPr>
            <a:endParaRPr lang="en-CA" dirty="0">
              <a:latin typeface="Times New Roman" panose="02020603050405020304" pitchFamily="18" charset="0"/>
              <a:cs typeface="Times New Roman" panose="02020603050405020304" pitchFamily="18" charset="0"/>
            </a:endParaRPr>
          </a:p>
          <a:p>
            <a:pPr lvl="2">
              <a:lnSpc>
                <a:spcPct val="150000"/>
              </a:lnSpc>
            </a:pPr>
            <a:r>
              <a:rPr lang="en-CA" dirty="0">
                <a:latin typeface="Times New Roman" panose="02020603050405020304" pitchFamily="18" charset="0"/>
                <a:cs typeface="Times New Roman" panose="02020603050405020304" pitchFamily="18" charset="0"/>
              </a:rPr>
              <a:t>View Project on GitHub</a:t>
            </a:r>
            <a:r>
              <a:rPr lang="en-US" dirty="0">
                <a:latin typeface="Times New Roman" panose="02020603050405020304" pitchFamily="18" charset="0"/>
                <a:cs typeface="Times New Roman" panose="02020603050405020304" pitchFamily="18" charset="0"/>
              </a:rPr>
              <a:t>:</a:t>
            </a:r>
          </a:p>
          <a:p>
            <a:pPr lvl="2">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r>
              <a:rPr lang="en-US" dirty="0"/>
              <a:t>		</a:t>
            </a:r>
            <a:r>
              <a:rPr lang="en-US" dirty="0">
                <a:latin typeface="Times New Roman" panose="02020603050405020304" pitchFamily="18" charset="0"/>
                <a:cs typeface="Times New Roman" panose="02020603050405020304" pitchFamily="18" charset="0"/>
              </a:rPr>
              <a:t>Or visit:  </a:t>
            </a:r>
            <a:r>
              <a:rPr lang="en-US" dirty="0">
                <a:latin typeface="Times New Roman" panose="02020603050405020304" pitchFamily="18" charset="0"/>
                <a:cs typeface="Times New Roman" panose="02020603050405020304" pitchFamily="18" charset="0"/>
                <a:hlinkClick r:id="rId4"/>
              </a:rPr>
              <a:t>https://github.com/fuxima/YRP</a:t>
            </a:r>
            <a:endParaRPr lang="en-US"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Contact: </a:t>
            </a:r>
            <a:r>
              <a:rPr lang="en-US" dirty="0">
                <a:latin typeface="Times New Roman" panose="02020603050405020304" pitchFamily="18" charset="0"/>
                <a:cs typeface="Times New Roman" panose="02020603050405020304" pitchFamily="18" charset="0"/>
              </a:rPr>
              <a:t>	Email: </a:t>
            </a:r>
            <a:r>
              <a:rPr lang="en-US" dirty="0">
                <a:latin typeface="Times New Roman" panose="02020603050405020304" pitchFamily="18" charset="0"/>
                <a:cs typeface="Times New Roman" panose="02020603050405020304" pitchFamily="18" charset="0"/>
                <a:hlinkClick r:id="rId5"/>
              </a:rPr>
              <a:t>fuxi.ma@outlook.com</a:t>
            </a:r>
            <a:endParaRPr lang="en-US"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v"/>
            </a:pPr>
            <a:r>
              <a:rPr lang="en-CA" i="1" dirty="0"/>
              <a:t>This analysis was conducted independently and is not an official publication of the York Regional Police</a:t>
            </a:r>
            <a:endParaRPr lang="en-US" i="1" dirty="0">
              <a:latin typeface="Times New Roman" panose="02020603050405020304" pitchFamily="18" charset="0"/>
              <a:cs typeface="Times New Roman" panose="02020603050405020304" pitchFamily="18" charset="0"/>
            </a:endParaRPr>
          </a:p>
        </p:txBody>
      </p:sp>
      <p:pic>
        <p:nvPicPr>
          <p:cNvPr id="8" name="Picture 7" descr="A qr code with purple border&#10;&#10;AI-generated content may be incorrect.">
            <a:extLst>
              <a:ext uri="{FF2B5EF4-FFF2-40B4-BE49-F238E27FC236}">
                <a16:creationId xmlns:a16="http://schemas.microsoft.com/office/drawing/2014/main" id="{DC1F4CC9-B331-CF9D-12AF-ED5B1EE15658}"/>
              </a:ext>
            </a:extLst>
          </p:cNvPr>
          <p:cNvPicPr>
            <a:picLocks noChangeAspect="1"/>
          </p:cNvPicPr>
          <p:nvPr/>
        </p:nvPicPr>
        <p:blipFill>
          <a:blip r:embed="rId6"/>
          <a:stretch>
            <a:fillRect/>
          </a:stretch>
        </p:blipFill>
        <p:spPr>
          <a:xfrm>
            <a:off x="4757591" y="1821959"/>
            <a:ext cx="784225" cy="756576"/>
          </a:xfrm>
          <a:prstGeom prst="rect">
            <a:avLst/>
          </a:prstGeom>
        </p:spPr>
      </p:pic>
      <p:pic>
        <p:nvPicPr>
          <p:cNvPr id="13" name="Picture 12" descr="A qr code with purple border&#10;&#10;AI-generated content may be incorrect.">
            <a:extLst>
              <a:ext uri="{FF2B5EF4-FFF2-40B4-BE49-F238E27FC236}">
                <a16:creationId xmlns:a16="http://schemas.microsoft.com/office/drawing/2014/main" id="{CECF09DE-16E5-47A7-F1B9-9C897D4EC458}"/>
              </a:ext>
            </a:extLst>
          </p:cNvPr>
          <p:cNvPicPr>
            <a:picLocks noChangeAspect="1"/>
          </p:cNvPicPr>
          <p:nvPr/>
        </p:nvPicPr>
        <p:blipFill>
          <a:blip r:embed="rId7"/>
          <a:stretch>
            <a:fillRect/>
          </a:stretch>
        </p:blipFill>
        <p:spPr>
          <a:xfrm flipV="1">
            <a:off x="4788943" y="4054400"/>
            <a:ext cx="775190" cy="764923"/>
          </a:xfrm>
          <a:prstGeom prst="rect">
            <a:avLst/>
          </a:prstGeom>
        </p:spPr>
      </p:pic>
    </p:spTree>
    <p:extLst>
      <p:ext uri="{BB962C8B-B14F-4D97-AF65-F5344CB8AC3E}">
        <p14:creationId xmlns:p14="http://schemas.microsoft.com/office/powerpoint/2010/main" val="3689265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346B2-4E18-969D-6D18-7DC12E07E3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F62D8C-BB7F-1332-342B-C59800B8B8A9}"/>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Executive Summary</a:t>
            </a:r>
            <a:endParaRPr b="1" dirty="0">
              <a:latin typeface="Times New Roman" panose="02020603050405020304" pitchFamily="18" charset="0"/>
              <a:cs typeface="Times New Roman" panose="02020603050405020304" pitchFamily="18" charset="0"/>
            </a:endParaRPr>
          </a:p>
        </p:txBody>
      </p:sp>
      <p:sp>
        <p:nvSpPr>
          <p:cNvPr id="10" name="Date Placeholder 9">
            <a:extLst>
              <a:ext uri="{FF2B5EF4-FFF2-40B4-BE49-F238E27FC236}">
                <a16:creationId xmlns:a16="http://schemas.microsoft.com/office/drawing/2014/main" id="{0CE27BBC-13CF-F098-7768-0AC8A7B466C7}"/>
              </a:ext>
            </a:extLst>
          </p:cNvPr>
          <p:cNvSpPr>
            <a:spLocks noGrp="1"/>
          </p:cNvSpPr>
          <p:nvPr>
            <p:ph type="dt" sz="half" idx="10"/>
          </p:nvPr>
        </p:nvSpPr>
        <p:spPr/>
        <p:txBody>
          <a:bodyPr/>
          <a:lstStyle/>
          <a:p>
            <a:fld id="{8E99C372-669C-479C-AE20-4B4AC775D79D}" type="datetime3">
              <a:rPr lang="en-US" smtClean="0"/>
              <a:t>26 November 2025</a:t>
            </a:fld>
            <a:endParaRPr lang="en-US"/>
          </a:p>
        </p:txBody>
      </p:sp>
      <p:sp>
        <p:nvSpPr>
          <p:cNvPr id="11" name="Footer Placeholder 10">
            <a:extLst>
              <a:ext uri="{FF2B5EF4-FFF2-40B4-BE49-F238E27FC236}">
                <a16:creationId xmlns:a16="http://schemas.microsoft.com/office/drawing/2014/main" id="{76EAECC0-2B04-DACB-5141-7641DCF12E56}"/>
              </a:ext>
            </a:extLst>
          </p:cNvPr>
          <p:cNvSpPr>
            <a:spLocks noGrp="1"/>
          </p:cNvSpPr>
          <p:nvPr>
            <p:ph type="ftr" sz="quarter" idx="11"/>
          </p:nvPr>
        </p:nvSpPr>
        <p:spPr/>
        <p:txBody>
          <a:bodyPr/>
          <a:lstStyle/>
          <a:p>
            <a:r>
              <a:rPr lang="en-US" dirty="0"/>
              <a:t>York Region Crime Analysis</a:t>
            </a:r>
          </a:p>
        </p:txBody>
      </p:sp>
      <p:sp>
        <p:nvSpPr>
          <p:cNvPr id="12" name="Slide Number Placeholder 11">
            <a:extLst>
              <a:ext uri="{FF2B5EF4-FFF2-40B4-BE49-F238E27FC236}">
                <a16:creationId xmlns:a16="http://schemas.microsoft.com/office/drawing/2014/main" id="{FEBB3907-D309-D7EB-36C6-C267C5A63763}"/>
              </a:ext>
            </a:extLst>
          </p:cNvPr>
          <p:cNvSpPr>
            <a:spLocks noGrp="1"/>
          </p:cNvSpPr>
          <p:nvPr>
            <p:ph type="sldNum" sz="quarter" idx="12"/>
          </p:nvPr>
        </p:nvSpPr>
        <p:spPr/>
        <p:txBody>
          <a:bodyPr/>
          <a:lstStyle/>
          <a:p>
            <a:fld id="{C1FF6DA9-008F-8B48-92A6-B652298478BF}" type="slidenum">
              <a:rPr lang="en-US" smtClean="0"/>
              <a:t>2</a:t>
            </a:fld>
            <a:endParaRPr lang="en-US"/>
          </a:p>
        </p:txBody>
      </p:sp>
      <p:sp>
        <p:nvSpPr>
          <p:cNvPr id="13" name="TextBox 12">
            <a:extLst>
              <a:ext uri="{FF2B5EF4-FFF2-40B4-BE49-F238E27FC236}">
                <a16:creationId xmlns:a16="http://schemas.microsoft.com/office/drawing/2014/main" id="{E8F72CDC-44FD-EF45-3222-0222AB5D1D78}"/>
              </a:ext>
            </a:extLst>
          </p:cNvPr>
          <p:cNvSpPr txBox="1"/>
          <p:nvPr/>
        </p:nvSpPr>
        <p:spPr>
          <a:xfrm>
            <a:off x="609600" y="1231728"/>
            <a:ext cx="11143343" cy="4416594"/>
          </a:xfrm>
          <a:prstGeom prst="rect">
            <a:avLst/>
          </a:prstGeom>
          <a:noFill/>
        </p:spPr>
        <p:txBody>
          <a:bodyPr wrap="square">
            <a:spAutoFit/>
          </a:bodyPr>
          <a:lstStyle/>
          <a:p>
            <a:pPr marL="0" lvl="1">
              <a:spcBef>
                <a:spcPts val="300"/>
              </a:spcBef>
              <a:spcAft>
                <a:spcPts val="300"/>
              </a:spcAft>
            </a:pPr>
            <a:r>
              <a:rPr lang="en-CA" sz="3600" b="1" dirty="0">
                <a:solidFill>
                  <a:srgbClr val="FF0000"/>
                </a:solidFill>
                <a:latin typeface="Times New Roman" panose="02020603050405020304" pitchFamily="18" charset="0"/>
                <a:cs typeface="Times New Roman" panose="02020603050405020304" pitchFamily="18" charset="0"/>
              </a:rPr>
              <a:t>!</a:t>
            </a:r>
            <a:r>
              <a:rPr lang="en-CA" sz="3600" dirty="0">
                <a:solidFill>
                  <a:srgbClr val="FF0000"/>
                </a:solidFill>
                <a:latin typeface="Times New Roman" panose="02020603050405020304" pitchFamily="18" charset="0"/>
                <a:cs typeface="Times New Roman" panose="02020603050405020304" pitchFamily="18" charset="0"/>
              </a:rPr>
              <a:t> </a:t>
            </a:r>
            <a:r>
              <a:rPr lang="en-CA" sz="2400" b="1" dirty="0">
                <a:latin typeface="Times New Roman" panose="02020603050405020304" pitchFamily="18" charset="0"/>
                <a:cs typeface="Times New Roman" panose="02020603050405020304" pitchFamily="18" charset="0"/>
              </a:rPr>
              <a:t>District 4 (Vaughan) is in a state of chronic operational crisis, with 54% effective staffing, making it the epicenter of an 89.5% crime surge driven by organized crime and gun violence. This demands an immediate, targeted resource surge</a:t>
            </a:r>
            <a:endParaRPr lang="en-CA" sz="2400" b="1" dirty="0">
              <a:solidFill>
                <a:srgbClr val="0F1115"/>
              </a:solidFill>
              <a:latin typeface="Times New Roman" panose="02020603050405020304" pitchFamily="18" charset="0"/>
              <a:cs typeface="Times New Roman" panose="02020603050405020304" pitchFamily="18" charset="0"/>
            </a:endParaRPr>
          </a:p>
          <a:p>
            <a:pPr marL="0" lvl="1">
              <a:spcBef>
                <a:spcPts val="300"/>
              </a:spcBef>
              <a:spcAft>
                <a:spcPts val="300"/>
              </a:spcAft>
            </a:pPr>
            <a:endParaRPr lang="en-CA" sz="2400" b="1" dirty="0">
              <a:solidFill>
                <a:srgbClr val="0F1115"/>
              </a:solidFill>
              <a:latin typeface="Times New Roman" panose="02020603050405020304" pitchFamily="18" charset="0"/>
              <a:cs typeface="Times New Roman" panose="02020603050405020304" pitchFamily="18" charset="0"/>
            </a:endParaRPr>
          </a:p>
          <a:p>
            <a:pPr marL="0" lvl="1">
              <a:spcBef>
                <a:spcPts val="300"/>
              </a:spcBef>
              <a:spcAft>
                <a:spcPts val="300"/>
              </a:spcAft>
            </a:pPr>
            <a:r>
              <a:rPr lang="en-CA" sz="2400" b="1" dirty="0">
                <a:solidFill>
                  <a:srgbClr val="0F1115"/>
                </a:solidFill>
                <a:latin typeface="Times New Roman" panose="02020603050405020304" pitchFamily="18" charset="0"/>
                <a:cs typeface="Times New Roman" panose="02020603050405020304" pitchFamily="18" charset="0"/>
              </a:rPr>
              <a:t>Data</a:t>
            </a:r>
          </a:p>
          <a:p>
            <a:pPr marL="285750" lvl="1" indent="-285750">
              <a:spcBef>
                <a:spcPts val="300"/>
              </a:spcBef>
              <a:spcAft>
                <a:spcPts val="300"/>
              </a:spcAft>
              <a:buFont typeface="Arial" panose="020B0604020202020204" pitchFamily="34" charset="0"/>
              <a:buChar char="•"/>
            </a:pPr>
            <a:r>
              <a:rPr lang="en-CA" sz="2000" dirty="0">
                <a:solidFill>
                  <a:srgbClr val="0F1115"/>
                </a:solidFill>
                <a:latin typeface="Times New Roman" panose="02020603050405020304" pitchFamily="18" charset="0"/>
                <a:cs typeface="Times New Roman" panose="02020603050405020304" pitchFamily="18" charset="0"/>
              </a:rPr>
              <a:t>To understand the why behind the crime numbers, we built a holistic data foundation. This allows us to move beyond simple counts and diagnose the systemic pressures driving the surge, which is critical for designing effective solutions</a:t>
            </a:r>
          </a:p>
          <a:p>
            <a:pPr marL="0" lvl="1">
              <a:spcBef>
                <a:spcPts val="300"/>
              </a:spcBef>
              <a:spcAft>
                <a:spcPts val="300"/>
              </a:spcAft>
            </a:pPr>
            <a:r>
              <a:rPr lang="en-CA" sz="2400" b="1" dirty="0">
                <a:solidFill>
                  <a:srgbClr val="0F1115"/>
                </a:solidFill>
                <a:latin typeface="Times New Roman" panose="02020603050405020304" pitchFamily="18" charset="0"/>
                <a:cs typeface="Times New Roman" panose="02020603050405020304" pitchFamily="18" charset="0"/>
              </a:rPr>
              <a:t>Solution</a:t>
            </a:r>
          </a:p>
          <a:p>
            <a:pPr marL="342900" lvl="1" indent="-342900">
              <a:spcBef>
                <a:spcPts val="300"/>
              </a:spcBef>
              <a:spcAft>
                <a:spcPts val="300"/>
              </a:spcAft>
              <a:buFont typeface="Arial" panose="020B0604020202020204" pitchFamily="34" charset="0"/>
              <a:buChar char="•"/>
            </a:pPr>
            <a:r>
              <a:rPr lang="en-CA" sz="2000" dirty="0">
                <a:solidFill>
                  <a:srgbClr val="0F1115"/>
                </a:solidFill>
                <a:latin typeface="Times New Roman" panose="02020603050405020304" pitchFamily="18" charset="0"/>
                <a:cs typeface="Times New Roman" panose="02020603050405020304" pitchFamily="18" charset="0"/>
              </a:rPr>
              <a:t>A dual-pronged plan to combat the immediate 2024 surge in District 4 while implementing long-term strategies to stabilize the underlying growth trend forecasted for 2026.</a:t>
            </a:r>
          </a:p>
        </p:txBody>
      </p:sp>
    </p:spTree>
    <p:extLst>
      <p:ext uri="{BB962C8B-B14F-4D97-AF65-F5344CB8AC3E}">
        <p14:creationId xmlns:p14="http://schemas.microsoft.com/office/powerpoint/2010/main" val="2379976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Table of Contents</a:t>
            </a:r>
            <a:endParaRPr b="1" dirty="0">
              <a:latin typeface="Times New Roman" panose="02020603050405020304" pitchFamily="18" charset="0"/>
              <a:cs typeface="Times New Roman" panose="02020603050405020304" pitchFamily="18" charset="0"/>
            </a:endParaRPr>
          </a:p>
        </p:txBody>
      </p:sp>
      <p:sp>
        <p:nvSpPr>
          <p:cNvPr id="10" name="Date Placeholder 9">
            <a:extLst>
              <a:ext uri="{FF2B5EF4-FFF2-40B4-BE49-F238E27FC236}">
                <a16:creationId xmlns:a16="http://schemas.microsoft.com/office/drawing/2014/main" id="{65E4D7AC-74F5-53A4-15D9-D71F961A5769}"/>
              </a:ext>
            </a:extLst>
          </p:cNvPr>
          <p:cNvSpPr>
            <a:spLocks noGrp="1"/>
          </p:cNvSpPr>
          <p:nvPr>
            <p:ph type="dt" sz="half" idx="10"/>
          </p:nvPr>
        </p:nvSpPr>
        <p:spPr/>
        <p:txBody>
          <a:bodyPr/>
          <a:lstStyle/>
          <a:p>
            <a:fld id="{2EC6F790-6FF3-446A-870A-D3E7CFED8F65}" type="datetime3">
              <a:rPr lang="en-US" smtClean="0"/>
              <a:t>26 November 2025</a:t>
            </a:fld>
            <a:endParaRPr lang="en-US"/>
          </a:p>
        </p:txBody>
      </p:sp>
      <p:sp>
        <p:nvSpPr>
          <p:cNvPr id="11" name="Footer Placeholder 10">
            <a:extLst>
              <a:ext uri="{FF2B5EF4-FFF2-40B4-BE49-F238E27FC236}">
                <a16:creationId xmlns:a16="http://schemas.microsoft.com/office/drawing/2014/main" id="{E4693392-E5C7-DF8D-8C11-8658817EC4FA}"/>
              </a:ext>
            </a:extLst>
          </p:cNvPr>
          <p:cNvSpPr>
            <a:spLocks noGrp="1"/>
          </p:cNvSpPr>
          <p:nvPr>
            <p:ph type="ftr" sz="quarter" idx="11"/>
          </p:nvPr>
        </p:nvSpPr>
        <p:spPr/>
        <p:txBody>
          <a:bodyPr/>
          <a:lstStyle/>
          <a:p>
            <a:r>
              <a:rPr lang="en-US" dirty="0"/>
              <a:t>York Region Crime Analysis</a:t>
            </a:r>
          </a:p>
        </p:txBody>
      </p:sp>
      <p:sp>
        <p:nvSpPr>
          <p:cNvPr id="12" name="Slide Number Placeholder 11">
            <a:extLst>
              <a:ext uri="{FF2B5EF4-FFF2-40B4-BE49-F238E27FC236}">
                <a16:creationId xmlns:a16="http://schemas.microsoft.com/office/drawing/2014/main" id="{4D7AE776-78FB-7408-892C-85F4B6D74367}"/>
              </a:ext>
            </a:extLst>
          </p:cNvPr>
          <p:cNvSpPr>
            <a:spLocks noGrp="1"/>
          </p:cNvSpPr>
          <p:nvPr>
            <p:ph type="sldNum" sz="quarter" idx="12"/>
          </p:nvPr>
        </p:nvSpPr>
        <p:spPr/>
        <p:txBody>
          <a:bodyPr/>
          <a:lstStyle/>
          <a:p>
            <a:fld id="{C1FF6DA9-008F-8B48-92A6-B652298478BF}" type="slidenum">
              <a:rPr lang="en-US" smtClean="0"/>
              <a:t>3</a:t>
            </a:fld>
            <a:endParaRPr lang="en-US"/>
          </a:p>
        </p:txBody>
      </p:sp>
      <p:sp>
        <p:nvSpPr>
          <p:cNvPr id="4" name="TextBox 3">
            <a:extLst>
              <a:ext uri="{FF2B5EF4-FFF2-40B4-BE49-F238E27FC236}">
                <a16:creationId xmlns:a16="http://schemas.microsoft.com/office/drawing/2014/main" id="{05DDC7B5-620F-4E22-01D5-4E0C8C1F57C3}"/>
              </a:ext>
            </a:extLst>
          </p:cNvPr>
          <p:cNvSpPr txBox="1"/>
          <p:nvPr/>
        </p:nvSpPr>
        <p:spPr>
          <a:xfrm>
            <a:off x="3048000" y="1293940"/>
            <a:ext cx="6096000" cy="3540777"/>
          </a:xfrm>
          <a:prstGeom prst="rect">
            <a:avLst/>
          </a:prstGeom>
          <a:noFill/>
        </p:spPr>
        <p:txBody>
          <a:bodyPr wrap="square">
            <a:spAutoFit/>
          </a:bodyPr>
          <a:lstStyle/>
          <a:p>
            <a:pPr>
              <a:lnSpc>
                <a:spcPct val="115000"/>
              </a:lnSpc>
              <a:spcAft>
                <a:spcPts val="800"/>
              </a:spcAft>
              <a:buNone/>
            </a:pPr>
            <a:r>
              <a:rPr lang="en-CA" sz="18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CA" sz="24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CA" sz="2400" kern="100" dirty="0">
                <a:effectLst/>
                <a:latin typeface="Times New Roman" panose="02020603050405020304" pitchFamily="18" charset="0"/>
                <a:ea typeface="Aptos" panose="020B0004020202020204" pitchFamily="34" charset="0"/>
                <a:cs typeface="Times New Roman" panose="02020603050405020304" pitchFamily="18" charset="0"/>
              </a:rPr>
              <a:t>Data Foundation</a:t>
            </a:r>
          </a:p>
          <a:p>
            <a:pPr marL="342900" lvl="0" indent="-342900">
              <a:lnSpc>
                <a:spcPct val="115000"/>
              </a:lnSpc>
              <a:spcAft>
                <a:spcPts val="800"/>
              </a:spcAft>
              <a:buFont typeface="Arial" panose="020B0604020202020204" pitchFamily="34" charset="0"/>
              <a:buChar char="•"/>
              <a:tabLst>
                <a:tab pos="457200" algn="l"/>
              </a:tabLst>
            </a:pPr>
            <a:r>
              <a:rPr lang="en-CA" sz="2400" kern="100" dirty="0">
                <a:effectLst/>
                <a:latin typeface="Times New Roman" panose="02020603050405020304" pitchFamily="18" charset="0"/>
                <a:ea typeface="Aptos" panose="020B0004020202020204" pitchFamily="34" charset="0"/>
                <a:cs typeface="Times New Roman" panose="02020603050405020304" pitchFamily="18" charset="0"/>
              </a:rPr>
              <a:t>Crime Trends &amp; Patterns</a:t>
            </a:r>
          </a:p>
          <a:p>
            <a:pPr marL="342900" lvl="0" indent="-342900">
              <a:lnSpc>
                <a:spcPct val="115000"/>
              </a:lnSpc>
              <a:spcAft>
                <a:spcPts val="800"/>
              </a:spcAft>
              <a:buFont typeface="Arial" panose="020B0604020202020204" pitchFamily="34" charset="0"/>
              <a:buChar char="•"/>
              <a:tabLst>
                <a:tab pos="457200" algn="l"/>
              </a:tabLst>
            </a:pPr>
            <a:r>
              <a:rPr lang="en-CA" sz="2400" kern="100" dirty="0">
                <a:effectLst/>
                <a:latin typeface="Times New Roman" panose="02020603050405020304" pitchFamily="18" charset="0"/>
                <a:ea typeface="Aptos" panose="020B0004020202020204" pitchFamily="34" charset="0"/>
                <a:cs typeface="Times New Roman" panose="02020603050405020304" pitchFamily="18" charset="0"/>
              </a:rPr>
              <a:t>Diagnosing the 2024 Crisis</a:t>
            </a:r>
          </a:p>
          <a:p>
            <a:pPr marL="342900" lvl="0" indent="-342900">
              <a:lnSpc>
                <a:spcPct val="115000"/>
              </a:lnSpc>
              <a:spcAft>
                <a:spcPts val="800"/>
              </a:spcAft>
              <a:buFont typeface="Arial" panose="020B0604020202020204" pitchFamily="34" charset="0"/>
              <a:buChar char="•"/>
              <a:tabLst>
                <a:tab pos="457200" algn="l"/>
              </a:tabLst>
            </a:pPr>
            <a:r>
              <a:rPr lang="en-CA" sz="2400" kern="100" dirty="0">
                <a:effectLst/>
                <a:latin typeface="Times New Roman" panose="02020603050405020304" pitchFamily="18" charset="0"/>
                <a:ea typeface="Aptos" panose="020B0004020202020204" pitchFamily="34" charset="0"/>
                <a:cs typeface="Times New Roman" panose="02020603050405020304" pitchFamily="18" charset="0"/>
              </a:rPr>
              <a:t>Forecasting the Future Threat for 2026</a:t>
            </a:r>
          </a:p>
          <a:p>
            <a:pPr marL="342900" lvl="0" indent="-342900">
              <a:lnSpc>
                <a:spcPct val="115000"/>
              </a:lnSpc>
              <a:spcAft>
                <a:spcPts val="800"/>
              </a:spcAft>
              <a:buFont typeface="Arial" panose="020B0604020202020204" pitchFamily="34" charset="0"/>
              <a:buChar char="•"/>
              <a:tabLst>
                <a:tab pos="457200" algn="l"/>
              </a:tabLst>
            </a:pPr>
            <a:r>
              <a:rPr lang="en-CA" sz="2400" kern="100" dirty="0">
                <a:effectLst/>
                <a:latin typeface="Times New Roman" panose="02020603050405020304" pitchFamily="18" charset="0"/>
                <a:ea typeface="Aptos" panose="020B0004020202020204" pitchFamily="34" charset="0"/>
                <a:cs typeface="Times New Roman" panose="02020603050405020304" pitchFamily="18" charset="0"/>
              </a:rPr>
              <a:t>Spotlight on District 4 (Vaughan)</a:t>
            </a:r>
          </a:p>
          <a:p>
            <a:pPr marL="342900" lvl="0" indent="-342900">
              <a:lnSpc>
                <a:spcPct val="115000"/>
              </a:lnSpc>
              <a:spcAft>
                <a:spcPts val="800"/>
              </a:spcAft>
              <a:buFont typeface="Arial" panose="020B0604020202020204" pitchFamily="34" charset="0"/>
              <a:buChar char="•"/>
              <a:tabLst>
                <a:tab pos="457200" algn="l"/>
              </a:tabLst>
            </a:pPr>
            <a:r>
              <a:rPr lang="en-CA" sz="2400" kern="100" dirty="0">
                <a:effectLst/>
                <a:latin typeface="Times New Roman" panose="02020603050405020304" pitchFamily="18" charset="0"/>
                <a:ea typeface="Aptos" panose="020B0004020202020204" pitchFamily="34" charset="0"/>
                <a:cs typeface="Times New Roman" panose="02020603050405020304" pitchFamily="18" charset="0"/>
              </a:rPr>
              <a:t>Our Prescription for Action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353E7-2C6D-8DD6-413C-C5B8FE87D440}"/>
              </a:ext>
            </a:extLst>
          </p:cNvPr>
          <p:cNvSpPr>
            <a:spLocks noGrp="1"/>
          </p:cNvSpPr>
          <p:nvPr>
            <p:ph type="title"/>
          </p:nvPr>
        </p:nvSpPr>
        <p:spPr/>
        <p:txBody>
          <a:bodyPr/>
          <a:lstStyle/>
          <a:p>
            <a:r>
              <a:rPr lang="en-CA" b="1" dirty="0">
                <a:latin typeface="Times New Roman" panose="02020603050405020304" pitchFamily="18" charset="0"/>
                <a:cs typeface="Times New Roman" panose="02020603050405020304" pitchFamily="18" charset="0"/>
              </a:rPr>
              <a:t>Crime Trend (Temporal Patterns)</a:t>
            </a:r>
          </a:p>
        </p:txBody>
      </p:sp>
      <p:sp>
        <p:nvSpPr>
          <p:cNvPr id="3" name="Date Placeholder 2">
            <a:extLst>
              <a:ext uri="{FF2B5EF4-FFF2-40B4-BE49-F238E27FC236}">
                <a16:creationId xmlns:a16="http://schemas.microsoft.com/office/drawing/2014/main" id="{0F3F49C6-B877-9FD1-F79F-1E789B503668}"/>
              </a:ext>
            </a:extLst>
          </p:cNvPr>
          <p:cNvSpPr>
            <a:spLocks noGrp="1"/>
          </p:cNvSpPr>
          <p:nvPr>
            <p:ph type="dt" sz="half" idx="10"/>
          </p:nvPr>
        </p:nvSpPr>
        <p:spPr/>
        <p:txBody>
          <a:bodyPr/>
          <a:lstStyle/>
          <a:p>
            <a:fld id="{CBA8526B-5913-4A31-BD69-2065E4B8809B}" type="datetime3">
              <a:rPr lang="en-US" smtClean="0"/>
              <a:t>26 November 2025</a:t>
            </a:fld>
            <a:endParaRPr lang="en-US" dirty="0"/>
          </a:p>
        </p:txBody>
      </p:sp>
      <p:sp>
        <p:nvSpPr>
          <p:cNvPr id="4" name="Footer Placeholder 3">
            <a:extLst>
              <a:ext uri="{FF2B5EF4-FFF2-40B4-BE49-F238E27FC236}">
                <a16:creationId xmlns:a16="http://schemas.microsoft.com/office/drawing/2014/main" id="{4A18025F-28AE-5BB1-4327-BEE2ECFD9D25}"/>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884A8B44-D74F-5AB3-240F-12FE6C5601D1}"/>
              </a:ext>
            </a:extLst>
          </p:cNvPr>
          <p:cNvSpPr>
            <a:spLocks noGrp="1"/>
          </p:cNvSpPr>
          <p:nvPr>
            <p:ph type="sldNum" sz="quarter" idx="12"/>
          </p:nvPr>
        </p:nvSpPr>
        <p:spPr/>
        <p:txBody>
          <a:bodyPr/>
          <a:lstStyle/>
          <a:p>
            <a:fld id="{C1FF6DA9-008F-8B48-92A6-B652298478BF}" type="slidenum">
              <a:rPr lang="en-US" smtClean="0"/>
              <a:t>4</a:t>
            </a:fld>
            <a:endParaRPr lang="en-US"/>
          </a:p>
        </p:txBody>
      </p:sp>
      <p:pic>
        <p:nvPicPr>
          <p:cNvPr id="8" name="Picture 7">
            <a:extLst>
              <a:ext uri="{FF2B5EF4-FFF2-40B4-BE49-F238E27FC236}">
                <a16:creationId xmlns:a16="http://schemas.microsoft.com/office/drawing/2014/main" id="{CE32D0D0-6C6E-13CF-7D96-44BE3CF7A61B}"/>
              </a:ext>
            </a:extLst>
          </p:cNvPr>
          <p:cNvPicPr>
            <a:picLocks noChangeAspect="1"/>
          </p:cNvPicPr>
          <p:nvPr/>
        </p:nvPicPr>
        <p:blipFill>
          <a:blip r:embed="rId2"/>
          <a:stretch>
            <a:fillRect/>
          </a:stretch>
        </p:blipFill>
        <p:spPr>
          <a:xfrm>
            <a:off x="4867275" y="1417638"/>
            <a:ext cx="7204357" cy="5165724"/>
          </a:xfrm>
          <a:prstGeom prst="rect">
            <a:avLst/>
          </a:prstGeom>
        </p:spPr>
      </p:pic>
      <p:sp>
        <p:nvSpPr>
          <p:cNvPr id="9" name="TextBox 8">
            <a:extLst>
              <a:ext uri="{FF2B5EF4-FFF2-40B4-BE49-F238E27FC236}">
                <a16:creationId xmlns:a16="http://schemas.microsoft.com/office/drawing/2014/main" id="{4A18C75D-BA3F-605D-1EC3-68A1BC7934F9}"/>
              </a:ext>
            </a:extLst>
          </p:cNvPr>
          <p:cNvSpPr txBox="1"/>
          <p:nvPr/>
        </p:nvSpPr>
        <p:spPr>
          <a:xfrm>
            <a:off x="349250" y="1422996"/>
            <a:ext cx="4460875" cy="3416320"/>
          </a:xfrm>
          <a:prstGeom prst="rect">
            <a:avLst/>
          </a:prstGeom>
          <a:noFill/>
        </p:spPr>
        <p:txBody>
          <a:bodyPr wrap="square">
            <a:spAutoFit/>
          </a:bodyPr>
          <a:lstStyle/>
          <a:p>
            <a:pPr>
              <a:spcAft>
                <a:spcPts val="800"/>
              </a:spcAft>
              <a:buNone/>
            </a:pPr>
            <a:r>
              <a:rPr lang="en-CA" sz="1600" b="1" kern="100" dirty="0">
                <a:effectLst/>
                <a:latin typeface="Times New Roman" panose="02020603050405020304" pitchFamily="18" charset="0"/>
                <a:ea typeface="Aptos" panose="020B0004020202020204" pitchFamily="34" charset="0"/>
                <a:cs typeface="Times New Roman" panose="02020603050405020304" pitchFamily="18" charset="0"/>
              </a:rPr>
              <a:t>Strategic insights</a:t>
            </a:r>
            <a:endParaRPr lang="en-CA" sz="16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spcAft>
                <a:spcPts val="800"/>
              </a:spcAft>
              <a:buNone/>
            </a:pPr>
            <a:r>
              <a:rPr lang="en-CA" sz="1600" kern="100" dirty="0">
                <a:effectLst/>
                <a:latin typeface="Times New Roman" panose="02020603050405020304" pitchFamily="18" charset="0"/>
                <a:ea typeface="Aptos" panose="020B0004020202020204" pitchFamily="34" charset="0"/>
                <a:cs typeface="Times New Roman" panose="02020603050405020304" pitchFamily="18" charset="0"/>
              </a:rPr>
              <a:t>   • Weekend Activity: 26.4% of total incidents</a:t>
            </a:r>
          </a:p>
          <a:p>
            <a:pPr>
              <a:spcAft>
                <a:spcPts val="800"/>
              </a:spcAft>
              <a:buNone/>
            </a:pPr>
            <a:r>
              <a:rPr lang="en-CA" sz="1600" kern="100" dirty="0">
                <a:effectLst/>
                <a:latin typeface="Times New Roman" panose="02020603050405020304" pitchFamily="18" charset="0"/>
                <a:ea typeface="Aptos" panose="020B0004020202020204" pitchFamily="34" charset="0"/>
                <a:cs typeface="Times New Roman" panose="02020603050405020304" pitchFamily="18" charset="0"/>
              </a:rPr>
              <a:t>   • Evening Peak (18:00-23:59): 26.9% of incidents</a:t>
            </a:r>
          </a:p>
          <a:p>
            <a:pPr>
              <a:spcAft>
                <a:spcPts val="800"/>
              </a:spcAft>
              <a:buNone/>
            </a:pPr>
            <a:r>
              <a:rPr lang="en-CA" sz="1600" kern="100" dirty="0">
                <a:effectLst/>
                <a:latin typeface="Times New Roman" panose="02020603050405020304" pitchFamily="18" charset="0"/>
                <a:ea typeface="Aptos" panose="020B0004020202020204" pitchFamily="34" charset="0"/>
                <a:cs typeface="Times New Roman" panose="02020603050405020304" pitchFamily="18" charset="0"/>
              </a:rPr>
              <a:t>   • High Season: August, September, October</a:t>
            </a:r>
          </a:p>
          <a:p>
            <a:pPr>
              <a:spcAft>
                <a:spcPts val="800"/>
              </a:spcAft>
              <a:buNone/>
            </a:pPr>
            <a:r>
              <a:rPr lang="en-CA" sz="1600" kern="100" dirty="0">
                <a:effectLst/>
                <a:latin typeface="Times New Roman" panose="02020603050405020304" pitchFamily="18" charset="0"/>
                <a:ea typeface="Aptos" panose="020B0004020202020204" pitchFamily="34" charset="0"/>
                <a:cs typeface="Times New Roman" panose="02020603050405020304" pitchFamily="18" charset="0"/>
              </a:rPr>
              <a:t>   • Low Season: December, February, November</a:t>
            </a:r>
          </a:p>
          <a:p>
            <a:pPr>
              <a:spcAft>
                <a:spcPts val="800"/>
              </a:spcAft>
              <a:buNone/>
            </a:pPr>
            <a:r>
              <a:rPr lang="en-CA" sz="1600" b="1" kern="100" dirty="0">
                <a:effectLst/>
                <a:latin typeface="Times New Roman" panose="02020603050405020304" pitchFamily="18" charset="0"/>
                <a:ea typeface="Aptos" panose="020B0004020202020204" pitchFamily="34" charset="0"/>
                <a:cs typeface="Times New Roman" panose="02020603050405020304" pitchFamily="18" charset="0"/>
              </a:rPr>
              <a:t>Implication</a:t>
            </a:r>
            <a:endParaRPr lang="en-CA" sz="16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spcAft>
                <a:spcPts val="800"/>
              </a:spcAft>
              <a:buNone/>
            </a:pPr>
            <a:r>
              <a:rPr lang="en-CA" sz="1600" kern="100" dirty="0">
                <a:effectLst/>
                <a:latin typeface="Times New Roman" panose="02020603050405020304" pitchFamily="18" charset="0"/>
                <a:ea typeface="Aptos" panose="020B0004020202020204" pitchFamily="34" charset="0"/>
                <a:cs typeface="Times New Roman" panose="02020603050405020304" pitchFamily="18" charset="0"/>
              </a:rPr>
              <a:t>Crime is predictable. It has a rhythm—peaking on summer evenings and weekends. We can and must use this predictability to our advantage by pre-deploying resources, which is the foundation of our 'Summer Surge Plan'</a:t>
            </a:r>
          </a:p>
        </p:txBody>
      </p:sp>
    </p:spTree>
    <p:extLst>
      <p:ext uri="{BB962C8B-B14F-4D97-AF65-F5344CB8AC3E}">
        <p14:creationId xmlns:p14="http://schemas.microsoft.com/office/powerpoint/2010/main" val="2037768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latin typeface="Times New Roman" panose="02020603050405020304" pitchFamily="18" charset="0"/>
                <a:cs typeface="Times New Roman" panose="02020603050405020304" pitchFamily="18" charset="0"/>
              </a:rPr>
              <a:t>Crime Category Distribution</a:t>
            </a:r>
          </a:p>
        </p:txBody>
      </p:sp>
      <p:sp>
        <p:nvSpPr>
          <p:cNvPr id="3" name="Date Placeholder 2">
            <a:extLst>
              <a:ext uri="{FF2B5EF4-FFF2-40B4-BE49-F238E27FC236}">
                <a16:creationId xmlns:a16="http://schemas.microsoft.com/office/drawing/2014/main" id="{8CF1D1CE-04D4-F7FF-6044-8CA09E98C21E}"/>
              </a:ext>
            </a:extLst>
          </p:cNvPr>
          <p:cNvSpPr>
            <a:spLocks noGrp="1"/>
          </p:cNvSpPr>
          <p:nvPr>
            <p:ph type="dt" sz="half" idx="10"/>
          </p:nvPr>
        </p:nvSpPr>
        <p:spPr/>
        <p:txBody>
          <a:bodyPr/>
          <a:lstStyle/>
          <a:p>
            <a:fld id="{F43757BF-2F7E-46E5-9A4E-50D85FE8A8F5}" type="datetime3">
              <a:rPr lang="en-US" smtClean="0"/>
              <a:t>26 November 2025</a:t>
            </a:fld>
            <a:endParaRPr lang="en-US"/>
          </a:p>
        </p:txBody>
      </p:sp>
      <p:sp>
        <p:nvSpPr>
          <p:cNvPr id="6" name="Footer Placeholder 5">
            <a:extLst>
              <a:ext uri="{FF2B5EF4-FFF2-40B4-BE49-F238E27FC236}">
                <a16:creationId xmlns:a16="http://schemas.microsoft.com/office/drawing/2014/main" id="{D6A9DCC6-84C6-5BFD-EFD1-611BA0031CB6}"/>
              </a:ext>
            </a:extLst>
          </p:cNvPr>
          <p:cNvSpPr>
            <a:spLocks noGrp="1"/>
          </p:cNvSpPr>
          <p:nvPr>
            <p:ph type="ftr" sz="quarter" idx="11"/>
          </p:nvPr>
        </p:nvSpPr>
        <p:spPr/>
        <p:txBody>
          <a:bodyPr/>
          <a:lstStyle/>
          <a:p>
            <a:r>
              <a:rPr lang="en-US" dirty="0"/>
              <a:t>York Region Crime Analysis</a:t>
            </a:r>
          </a:p>
        </p:txBody>
      </p:sp>
      <p:sp>
        <p:nvSpPr>
          <p:cNvPr id="7" name="Slide Number Placeholder 6">
            <a:extLst>
              <a:ext uri="{FF2B5EF4-FFF2-40B4-BE49-F238E27FC236}">
                <a16:creationId xmlns:a16="http://schemas.microsoft.com/office/drawing/2014/main" id="{3EF37F04-11D2-B959-BE62-CF46FF456F7C}"/>
              </a:ext>
            </a:extLst>
          </p:cNvPr>
          <p:cNvSpPr>
            <a:spLocks noGrp="1"/>
          </p:cNvSpPr>
          <p:nvPr>
            <p:ph type="sldNum" sz="quarter" idx="12"/>
          </p:nvPr>
        </p:nvSpPr>
        <p:spPr/>
        <p:txBody>
          <a:bodyPr/>
          <a:lstStyle/>
          <a:p>
            <a:fld id="{C1FF6DA9-008F-8B48-92A6-B652298478BF}" type="slidenum">
              <a:rPr lang="en-US" smtClean="0"/>
              <a:t>5</a:t>
            </a:fld>
            <a:endParaRPr lang="en-US" dirty="0"/>
          </a:p>
        </p:txBody>
      </p:sp>
      <p:pic>
        <p:nvPicPr>
          <p:cNvPr id="9" name="Picture 8">
            <a:extLst>
              <a:ext uri="{FF2B5EF4-FFF2-40B4-BE49-F238E27FC236}">
                <a16:creationId xmlns:a16="http://schemas.microsoft.com/office/drawing/2014/main" id="{99C184BB-F912-CD08-207E-E7CDE49BEAD3}"/>
              </a:ext>
            </a:extLst>
          </p:cNvPr>
          <p:cNvPicPr>
            <a:picLocks noChangeAspect="1"/>
          </p:cNvPicPr>
          <p:nvPr/>
        </p:nvPicPr>
        <p:blipFill>
          <a:blip r:embed="rId3"/>
          <a:stretch>
            <a:fillRect/>
          </a:stretch>
        </p:blipFill>
        <p:spPr>
          <a:xfrm>
            <a:off x="278441" y="1518915"/>
            <a:ext cx="5697811" cy="2402725"/>
          </a:xfrm>
          <a:prstGeom prst="rect">
            <a:avLst/>
          </a:prstGeom>
        </p:spPr>
      </p:pic>
      <p:sp>
        <p:nvSpPr>
          <p:cNvPr id="4" name="TextBox 3">
            <a:extLst>
              <a:ext uri="{FF2B5EF4-FFF2-40B4-BE49-F238E27FC236}">
                <a16:creationId xmlns:a16="http://schemas.microsoft.com/office/drawing/2014/main" id="{4B4F67C4-31B6-3C08-E98E-1E9323A57666}"/>
              </a:ext>
            </a:extLst>
          </p:cNvPr>
          <p:cNvSpPr txBox="1"/>
          <p:nvPr/>
        </p:nvSpPr>
        <p:spPr>
          <a:xfrm>
            <a:off x="5976253" y="1501023"/>
            <a:ext cx="5606148" cy="584775"/>
          </a:xfrm>
          <a:prstGeom prst="rect">
            <a:avLst/>
          </a:prstGeom>
          <a:noFill/>
        </p:spPr>
        <p:txBody>
          <a:bodyPr wrap="square">
            <a:spAutoFit/>
          </a:bodyPr>
          <a:lstStyle/>
          <a:p>
            <a:pPr marL="342900" indent="-342900" latinLnBrk="1">
              <a:buFont typeface="+mj-lt"/>
              <a:buAutoNum type="arabicPeriod"/>
            </a:pPr>
            <a:r>
              <a:rPr lang="en-CA" sz="1600" dirty="0">
                <a:latin typeface="Times New Roman" panose="02020603050405020304" pitchFamily="18" charset="0"/>
                <a:cs typeface="Times New Roman" panose="02020603050405020304" pitchFamily="18" charset="0"/>
              </a:rPr>
              <a:t>Property and Violent Crime Dominate Volume</a:t>
            </a:r>
          </a:p>
          <a:p>
            <a:pPr marL="342900" indent="-342900" latinLnBrk="1">
              <a:buFont typeface="+mj-lt"/>
              <a:buAutoNum type="arabicPeriod"/>
            </a:pPr>
            <a:r>
              <a:rPr lang="en-CA" sz="1600" dirty="0">
                <a:latin typeface="Times New Roman" panose="02020603050405020304" pitchFamily="18" charset="0"/>
                <a:cs typeface="Times New Roman" panose="02020603050405020304" pitchFamily="18" charset="0"/>
              </a:rPr>
              <a:t>Warmer months (Spring/Summer) show a consistent increase</a:t>
            </a:r>
          </a:p>
        </p:txBody>
      </p:sp>
      <p:pic>
        <p:nvPicPr>
          <p:cNvPr id="8" name="Picture 7">
            <a:extLst>
              <a:ext uri="{FF2B5EF4-FFF2-40B4-BE49-F238E27FC236}">
                <a16:creationId xmlns:a16="http://schemas.microsoft.com/office/drawing/2014/main" id="{655E73DE-8553-C325-5238-FA066A60F3E1}"/>
              </a:ext>
            </a:extLst>
          </p:cNvPr>
          <p:cNvPicPr>
            <a:picLocks noChangeAspect="1"/>
          </p:cNvPicPr>
          <p:nvPr/>
        </p:nvPicPr>
        <p:blipFill>
          <a:blip r:embed="rId4"/>
          <a:stretch>
            <a:fillRect/>
          </a:stretch>
        </p:blipFill>
        <p:spPr>
          <a:xfrm>
            <a:off x="278440" y="3941634"/>
            <a:ext cx="5697811" cy="2414717"/>
          </a:xfrm>
          <a:prstGeom prst="rect">
            <a:avLst/>
          </a:prstGeom>
        </p:spPr>
      </p:pic>
      <p:sp>
        <p:nvSpPr>
          <p:cNvPr id="11" name="TextBox 10">
            <a:extLst>
              <a:ext uri="{FF2B5EF4-FFF2-40B4-BE49-F238E27FC236}">
                <a16:creationId xmlns:a16="http://schemas.microsoft.com/office/drawing/2014/main" id="{93759572-CCF9-B8BF-9209-2005682E3073}"/>
              </a:ext>
            </a:extLst>
          </p:cNvPr>
          <p:cNvSpPr txBox="1"/>
          <p:nvPr/>
        </p:nvSpPr>
        <p:spPr>
          <a:xfrm>
            <a:off x="6743699" y="2102360"/>
            <a:ext cx="3829051" cy="3231654"/>
          </a:xfrm>
          <a:prstGeom prst="rect">
            <a:avLst/>
          </a:prstGeom>
          <a:noFill/>
        </p:spPr>
        <p:txBody>
          <a:bodyPr wrap="square">
            <a:spAutoFit/>
          </a:bodyPr>
          <a:lstStyle/>
          <a:p>
            <a:pPr algn="l" latinLnBrk="1">
              <a:buNone/>
            </a:pPr>
            <a:r>
              <a:rPr lang="en-CA" sz="1200" b="0" i="0" dirty="0">
                <a:effectLst/>
                <a:latin typeface="Times New Roman" panose="02020603050405020304" pitchFamily="18" charset="0"/>
                <a:cs typeface="Times New Roman" panose="02020603050405020304" pitchFamily="18" charset="0"/>
              </a:rPr>
              <a:t>CRIME CATEGORY BREAKDOWN (2020-2023):</a:t>
            </a:r>
          </a:p>
          <a:p>
            <a:pPr algn="l" latinLnBrk="1">
              <a:buNone/>
            </a:pPr>
            <a:r>
              <a:rPr lang="en-CA" sz="1200" b="0" i="0" dirty="0">
                <a:effectLst/>
                <a:latin typeface="Times New Roman" panose="02020603050405020304" pitchFamily="18" charset="0"/>
                <a:cs typeface="Times New Roman" panose="02020603050405020304" pitchFamily="18" charset="0"/>
              </a:rPr>
              <a:t>   • Property Crime: 		83,627 crimes (51.1%)</a:t>
            </a:r>
          </a:p>
          <a:p>
            <a:pPr algn="l" latinLnBrk="1">
              <a:buNone/>
            </a:pPr>
            <a:r>
              <a:rPr lang="en-CA" sz="1200" b="0" i="0" dirty="0">
                <a:effectLst/>
                <a:latin typeface="Times New Roman" panose="02020603050405020304" pitchFamily="18" charset="0"/>
                <a:cs typeface="Times New Roman" panose="02020603050405020304" pitchFamily="18" charset="0"/>
              </a:rPr>
              <a:t>   • Violent Crime: 		31,971 crimes (19.5%)</a:t>
            </a:r>
          </a:p>
          <a:p>
            <a:pPr algn="l" latinLnBrk="1">
              <a:buNone/>
            </a:pPr>
            <a:r>
              <a:rPr lang="en-CA" sz="1200" b="0" i="0" dirty="0">
                <a:effectLst/>
                <a:latin typeface="Times New Roman" panose="02020603050405020304" pitchFamily="18" charset="0"/>
                <a:cs typeface="Times New Roman" panose="02020603050405020304" pitchFamily="18" charset="0"/>
              </a:rPr>
              <a:t>   • Other Crime: 		31,888 crimes (19.5%)</a:t>
            </a:r>
          </a:p>
          <a:p>
            <a:pPr algn="l" latinLnBrk="1">
              <a:buNone/>
            </a:pPr>
            <a:r>
              <a:rPr lang="en-CA" sz="1200" b="0" i="0" dirty="0">
                <a:effectLst/>
                <a:latin typeface="Times New Roman" panose="02020603050405020304" pitchFamily="18" charset="0"/>
                <a:cs typeface="Times New Roman" panose="02020603050405020304" pitchFamily="18" charset="0"/>
              </a:rPr>
              <a:t>   • Drug Crime: 		10,755 crimes (6.6%)</a:t>
            </a:r>
          </a:p>
          <a:p>
            <a:pPr algn="l" latinLnBrk="1">
              <a:buNone/>
            </a:pPr>
            <a:r>
              <a:rPr lang="en-CA" sz="1200" b="0" i="0" dirty="0">
                <a:effectLst/>
                <a:latin typeface="Times New Roman" panose="02020603050405020304" pitchFamily="18" charset="0"/>
                <a:cs typeface="Times New Roman" panose="02020603050405020304" pitchFamily="18" charset="0"/>
              </a:rPr>
              <a:t>   • Traffic Crime: 		4,516 crimes (2.8%)</a:t>
            </a:r>
          </a:p>
          <a:p>
            <a:pPr algn="l" latinLnBrk="1">
              <a:buNone/>
            </a:pPr>
            <a:r>
              <a:rPr lang="en-CA" sz="1200" b="0" i="0" dirty="0">
                <a:effectLst/>
                <a:latin typeface="Times New Roman" panose="02020603050405020304" pitchFamily="18" charset="0"/>
                <a:cs typeface="Times New Roman" panose="02020603050405020304" pitchFamily="18" charset="0"/>
              </a:rPr>
              <a:t>   • Public Order: 		929 crimes (0.5%)</a:t>
            </a:r>
          </a:p>
          <a:p>
            <a:pPr algn="l" latinLnBrk="1">
              <a:buNone/>
            </a:pPr>
            <a:r>
              <a:rPr lang="en-CA" sz="1200" b="0" i="0" dirty="0">
                <a:effectLst/>
                <a:latin typeface="Times New Roman" panose="02020603050405020304" pitchFamily="18" charset="0"/>
                <a:cs typeface="Times New Roman" panose="02020603050405020304" pitchFamily="18" charset="0"/>
              </a:rPr>
              <a:t>SEASONAL DISTRIBUTION:</a:t>
            </a:r>
          </a:p>
          <a:p>
            <a:pPr latinLnBrk="1"/>
            <a:r>
              <a:rPr lang="en-CA" sz="1200" dirty="0">
                <a:latin typeface="Times New Roman" panose="02020603050405020304" pitchFamily="18" charset="0"/>
                <a:cs typeface="Times New Roman" panose="02020603050405020304" pitchFamily="18" charset="0"/>
              </a:rPr>
              <a:t>   • Spring</a:t>
            </a:r>
            <a:r>
              <a:rPr lang="en-CA" sz="1200" b="0" i="0" dirty="0">
                <a:effectLst/>
                <a:latin typeface="Times New Roman" panose="02020603050405020304" pitchFamily="18" charset="0"/>
                <a:cs typeface="Times New Roman" panose="02020603050405020304" pitchFamily="18" charset="0"/>
              </a:rPr>
              <a:t>: 			24.1%</a:t>
            </a:r>
          </a:p>
          <a:p>
            <a:pPr latinLnBrk="1"/>
            <a:r>
              <a:rPr lang="en-CA" sz="1200" b="0" i="0" dirty="0">
                <a:effectLst/>
                <a:latin typeface="Times New Roman" panose="02020603050405020304" pitchFamily="18" charset="0"/>
                <a:cs typeface="Times New Roman" panose="02020603050405020304" pitchFamily="18" charset="0"/>
              </a:rPr>
              <a:t>    </a:t>
            </a:r>
            <a:r>
              <a:rPr lang="en-CA" sz="1200" dirty="0">
                <a:latin typeface="Times New Roman" panose="02020603050405020304" pitchFamily="18" charset="0"/>
                <a:cs typeface="Times New Roman" panose="02020603050405020304" pitchFamily="18" charset="0"/>
              </a:rPr>
              <a:t>• </a:t>
            </a:r>
            <a:r>
              <a:rPr lang="en-CA" sz="1200" b="0" i="0" dirty="0">
                <a:effectLst/>
                <a:latin typeface="Times New Roman" panose="02020603050405020304" pitchFamily="18" charset="0"/>
                <a:cs typeface="Times New Roman" panose="02020603050405020304" pitchFamily="18" charset="0"/>
              </a:rPr>
              <a:t>Summer: 			25.7%</a:t>
            </a:r>
            <a:endParaRPr lang="en-CA" sz="1200" dirty="0">
              <a:latin typeface="Times New Roman" panose="02020603050405020304" pitchFamily="18" charset="0"/>
              <a:cs typeface="Times New Roman" panose="02020603050405020304" pitchFamily="18" charset="0"/>
            </a:endParaRPr>
          </a:p>
          <a:p>
            <a:pPr latinLnBrk="1"/>
            <a:r>
              <a:rPr lang="en-CA" sz="1200" dirty="0">
                <a:latin typeface="Times New Roman" panose="02020603050405020304" pitchFamily="18" charset="0"/>
                <a:cs typeface="Times New Roman" panose="02020603050405020304" pitchFamily="18" charset="0"/>
              </a:rPr>
              <a:t>    • Fall: 			26.6%</a:t>
            </a:r>
            <a:endParaRPr lang="en-CA" sz="1200" b="0" i="0" dirty="0">
              <a:effectLst/>
              <a:latin typeface="Times New Roman" panose="02020603050405020304" pitchFamily="18" charset="0"/>
              <a:cs typeface="Times New Roman" panose="02020603050405020304" pitchFamily="18" charset="0"/>
            </a:endParaRPr>
          </a:p>
          <a:p>
            <a:pPr latinLnBrk="1"/>
            <a:r>
              <a:rPr lang="en-CA" sz="1200" b="0" i="0" dirty="0">
                <a:effectLst/>
                <a:latin typeface="Times New Roman" panose="02020603050405020304" pitchFamily="18" charset="0"/>
                <a:cs typeface="Times New Roman" panose="02020603050405020304" pitchFamily="18" charset="0"/>
              </a:rPr>
              <a:t>    </a:t>
            </a:r>
            <a:r>
              <a:rPr lang="en-CA" sz="1200" dirty="0">
                <a:latin typeface="Times New Roman" panose="02020603050405020304" pitchFamily="18" charset="0"/>
                <a:cs typeface="Times New Roman" panose="02020603050405020304" pitchFamily="18" charset="0"/>
              </a:rPr>
              <a:t>•</a:t>
            </a:r>
            <a:r>
              <a:rPr lang="en-CA" sz="1200" b="0" i="0" dirty="0">
                <a:effectLst/>
                <a:latin typeface="Times New Roman" panose="02020603050405020304" pitchFamily="18" charset="0"/>
                <a:cs typeface="Times New Roman" panose="02020603050405020304" pitchFamily="18" charset="0"/>
              </a:rPr>
              <a:t> Winter: 			23.6%</a:t>
            </a:r>
          </a:p>
          <a:p>
            <a:pPr algn="l" latinLnBrk="1">
              <a:buNone/>
            </a:pPr>
            <a:r>
              <a:rPr lang="en-CA" sz="1200" b="0" i="0" dirty="0">
                <a:effectLst/>
                <a:latin typeface="Times New Roman" panose="02020603050405020304" pitchFamily="18" charset="0"/>
                <a:cs typeface="Times New Roman" panose="02020603050405020304" pitchFamily="18" charset="0"/>
              </a:rPr>
              <a:t>CATEGORY TRENDS:</a:t>
            </a:r>
          </a:p>
          <a:p>
            <a:pPr algn="l" latinLnBrk="1">
              <a:buNone/>
            </a:pPr>
            <a:r>
              <a:rPr lang="en-CA" sz="1200" b="0" i="0" dirty="0">
                <a:effectLst/>
                <a:latin typeface="Times New Roman" panose="02020603050405020304" pitchFamily="18" charset="0"/>
                <a:cs typeface="Times New Roman" panose="02020603050405020304" pitchFamily="18" charset="0"/>
              </a:rPr>
              <a:t>   • Property Crime: 		+61.7% change (2020-2023)</a:t>
            </a:r>
          </a:p>
          <a:p>
            <a:pPr latinLnBrk="1"/>
            <a:r>
              <a:rPr lang="en-CA" sz="1200" b="0" i="0" dirty="0">
                <a:effectLst/>
                <a:latin typeface="Times New Roman" panose="02020603050405020304" pitchFamily="18" charset="0"/>
                <a:cs typeface="Times New Roman" panose="02020603050405020304" pitchFamily="18" charset="0"/>
              </a:rPr>
              <a:t>   • Violent Crime: 		+52.3% change </a:t>
            </a:r>
            <a:r>
              <a:rPr lang="en-CA" sz="1200" dirty="0">
                <a:latin typeface="Times New Roman" panose="02020603050405020304" pitchFamily="18" charset="0"/>
                <a:cs typeface="Times New Roman" panose="02020603050405020304" pitchFamily="18" charset="0"/>
              </a:rPr>
              <a:t>(2020-2023)</a:t>
            </a:r>
            <a:endParaRPr lang="en-CA" sz="1200" b="0" i="0" dirty="0">
              <a:effectLst/>
              <a:latin typeface="Times New Roman" panose="02020603050405020304" pitchFamily="18" charset="0"/>
              <a:cs typeface="Times New Roman" panose="02020603050405020304" pitchFamily="18" charset="0"/>
            </a:endParaRPr>
          </a:p>
          <a:p>
            <a:pPr latinLnBrk="1"/>
            <a:r>
              <a:rPr lang="en-CA" sz="1200" b="0" i="0" dirty="0">
                <a:effectLst/>
                <a:latin typeface="Times New Roman" panose="02020603050405020304" pitchFamily="18" charset="0"/>
                <a:cs typeface="Times New Roman" panose="02020603050405020304" pitchFamily="18" charset="0"/>
              </a:rPr>
              <a:t>   • Other Crime: 		+24.8% change </a:t>
            </a:r>
            <a:r>
              <a:rPr lang="en-CA" sz="1200" dirty="0">
                <a:latin typeface="Times New Roman" panose="02020603050405020304" pitchFamily="18" charset="0"/>
                <a:cs typeface="Times New Roman" panose="02020603050405020304" pitchFamily="18" charset="0"/>
              </a:rPr>
              <a:t>(2020-2023)</a:t>
            </a:r>
            <a:endParaRPr lang="en-CA" sz="1200" b="0" i="0" dirty="0">
              <a:effectLst/>
              <a:latin typeface="Times New Roman" panose="02020603050405020304" pitchFamily="18" charset="0"/>
              <a:cs typeface="Times New Roman" panose="02020603050405020304" pitchFamily="18" charset="0"/>
            </a:endParaRPr>
          </a:p>
          <a:p>
            <a:pPr latinLnBrk="1"/>
            <a:r>
              <a:rPr lang="en-CA" sz="1200" b="0" i="0" dirty="0">
                <a:effectLst/>
                <a:latin typeface="Times New Roman" panose="02020603050405020304" pitchFamily="18" charset="0"/>
                <a:cs typeface="Times New Roman" panose="02020603050405020304" pitchFamily="18" charset="0"/>
              </a:rPr>
              <a:t>   • Drug Crime: 		-3.7%    change </a:t>
            </a:r>
            <a:r>
              <a:rPr lang="en-CA" sz="1200" dirty="0">
                <a:latin typeface="Times New Roman" panose="02020603050405020304" pitchFamily="18" charset="0"/>
                <a:cs typeface="Times New Roman" panose="02020603050405020304" pitchFamily="18" charset="0"/>
              </a:rPr>
              <a:t>(2020-2023)</a:t>
            </a:r>
            <a:endParaRPr lang="en-CA" sz="14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A5411CCE-7D7A-2073-5295-271A3003C6BC}"/>
              </a:ext>
            </a:extLst>
          </p:cNvPr>
          <p:cNvSpPr txBox="1"/>
          <p:nvPr/>
        </p:nvSpPr>
        <p:spPr>
          <a:xfrm>
            <a:off x="6048374" y="5320348"/>
            <a:ext cx="5981701" cy="1077218"/>
          </a:xfrm>
          <a:prstGeom prst="rect">
            <a:avLst/>
          </a:prstGeom>
          <a:noFill/>
        </p:spPr>
        <p:txBody>
          <a:bodyPr wrap="square">
            <a:spAutoFit/>
          </a:bodyPr>
          <a:lstStyle/>
          <a:p>
            <a:r>
              <a:rPr lang="en-CA" sz="1600" b="1" dirty="0">
                <a:effectLst/>
                <a:latin typeface="Times New Roman" panose="02020603050405020304" pitchFamily="18" charset="0"/>
                <a:ea typeface="Aptos" panose="020B0004020202020204" pitchFamily="34" charset="0"/>
              </a:rPr>
              <a:t>Core Message:</a:t>
            </a:r>
            <a:r>
              <a:rPr lang="en-CA" sz="1600" dirty="0">
                <a:effectLst/>
                <a:latin typeface="Times New Roman" panose="02020603050405020304" pitchFamily="18" charset="0"/>
                <a:ea typeface="Aptos" panose="020B0004020202020204" pitchFamily="34" charset="0"/>
              </a:rPr>
              <a:t> Property and Violent crime are not just the most common; they are growing at an alarming rate (+61.7%, +52.3%). This isn't a general crime problem; it's a specific one requiring category-specific tactics, especially in auto theft and gun violence</a:t>
            </a:r>
            <a:endParaRPr lang="en-CA"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44970-F7E0-141B-F524-BF6FE45048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61F08F-2D16-6E8B-529C-F7A8CDB25CD6}"/>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The Vicious Cycle of Crime and Staffing</a:t>
            </a:r>
            <a:endParaRPr b="1"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A3D44076-C396-AB6C-9EDF-ACD98F133FDB}"/>
              </a:ext>
            </a:extLst>
          </p:cNvPr>
          <p:cNvPicPr>
            <a:picLocks noChangeAspect="1"/>
          </p:cNvPicPr>
          <p:nvPr/>
        </p:nvPicPr>
        <p:blipFill>
          <a:blip r:embed="rId3"/>
          <a:stretch>
            <a:fillRect/>
          </a:stretch>
        </p:blipFill>
        <p:spPr>
          <a:xfrm>
            <a:off x="8596671" y="4535375"/>
            <a:ext cx="2491955" cy="2159337"/>
          </a:xfrm>
          <a:prstGeom prst="rect">
            <a:avLst/>
          </a:prstGeom>
        </p:spPr>
      </p:pic>
      <p:sp>
        <p:nvSpPr>
          <p:cNvPr id="10" name="Date Placeholder 9">
            <a:extLst>
              <a:ext uri="{FF2B5EF4-FFF2-40B4-BE49-F238E27FC236}">
                <a16:creationId xmlns:a16="http://schemas.microsoft.com/office/drawing/2014/main" id="{ECC17358-0BE1-1307-4F8C-84EC149EEAF1}"/>
              </a:ext>
            </a:extLst>
          </p:cNvPr>
          <p:cNvSpPr>
            <a:spLocks noGrp="1"/>
          </p:cNvSpPr>
          <p:nvPr>
            <p:ph type="dt" sz="half" idx="10"/>
          </p:nvPr>
        </p:nvSpPr>
        <p:spPr>
          <a:xfrm>
            <a:off x="830172" y="6356351"/>
            <a:ext cx="2147978" cy="365125"/>
          </a:xfrm>
        </p:spPr>
        <p:txBody>
          <a:bodyPr/>
          <a:lstStyle/>
          <a:p>
            <a:fld id="{F0D9266A-34D5-49FE-BC9B-420F9F433C3C}" type="datetime3">
              <a:rPr lang="en-US" smtClean="0"/>
              <a:t>26 November 2025</a:t>
            </a:fld>
            <a:endParaRPr lang="en-US"/>
          </a:p>
        </p:txBody>
      </p:sp>
      <p:sp>
        <p:nvSpPr>
          <p:cNvPr id="14" name="Footer Placeholder 13">
            <a:extLst>
              <a:ext uri="{FF2B5EF4-FFF2-40B4-BE49-F238E27FC236}">
                <a16:creationId xmlns:a16="http://schemas.microsoft.com/office/drawing/2014/main" id="{2A5FFE5B-1CD4-500F-4912-F687891E6BA1}"/>
              </a:ext>
            </a:extLst>
          </p:cNvPr>
          <p:cNvSpPr>
            <a:spLocks noGrp="1"/>
          </p:cNvSpPr>
          <p:nvPr>
            <p:ph type="ftr" sz="quarter" idx="11"/>
          </p:nvPr>
        </p:nvSpPr>
        <p:spPr>
          <a:xfrm>
            <a:off x="4635036" y="6356351"/>
            <a:ext cx="2915113" cy="365125"/>
          </a:xfrm>
        </p:spPr>
        <p:txBody>
          <a:bodyPr/>
          <a:lstStyle/>
          <a:p>
            <a:r>
              <a:rPr lang="en-US" dirty="0"/>
              <a:t>York Region Crime Analysis</a:t>
            </a:r>
          </a:p>
        </p:txBody>
      </p:sp>
      <p:sp>
        <p:nvSpPr>
          <p:cNvPr id="18" name="Slide Number Placeholder 17">
            <a:extLst>
              <a:ext uri="{FF2B5EF4-FFF2-40B4-BE49-F238E27FC236}">
                <a16:creationId xmlns:a16="http://schemas.microsoft.com/office/drawing/2014/main" id="{978B59BA-9DDC-737D-CBB6-5C6C1F544D9F}"/>
              </a:ext>
            </a:extLst>
          </p:cNvPr>
          <p:cNvSpPr>
            <a:spLocks noGrp="1"/>
          </p:cNvSpPr>
          <p:nvPr>
            <p:ph type="sldNum" sz="quarter" idx="12"/>
          </p:nvPr>
        </p:nvSpPr>
        <p:spPr>
          <a:xfrm>
            <a:off x="8958172" y="6356351"/>
            <a:ext cx="2147978" cy="365125"/>
          </a:xfrm>
        </p:spPr>
        <p:txBody>
          <a:bodyPr/>
          <a:lstStyle/>
          <a:p>
            <a:fld id="{C1FF6DA9-008F-8B48-92A6-B652298478BF}" type="slidenum">
              <a:rPr lang="en-US" smtClean="0"/>
              <a:t>6</a:t>
            </a:fld>
            <a:endParaRPr lang="en-US"/>
          </a:p>
        </p:txBody>
      </p:sp>
      <p:sp>
        <p:nvSpPr>
          <p:cNvPr id="19" name="TextBox 18">
            <a:extLst>
              <a:ext uri="{FF2B5EF4-FFF2-40B4-BE49-F238E27FC236}">
                <a16:creationId xmlns:a16="http://schemas.microsoft.com/office/drawing/2014/main" id="{9CBA1964-226E-916F-C2CB-5E4D9F2F4C1D}"/>
              </a:ext>
            </a:extLst>
          </p:cNvPr>
          <p:cNvSpPr txBox="1"/>
          <p:nvPr/>
        </p:nvSpPr>
        <p:spPr>
          <a:xfrm>
            <a:off x="1062021" y="1401398"/>
            <a:ext cx="10026605" cy="738664"/>
          </a:xfrm>
          <a:prstGeom prst="rect">
            <a:avLst/>
          </a:prstGeom>
          <a:noFill/>
        </p:spPr>
        <p:txBody>
          <a:bodyPr wrap="square">
            <a:spAutoFit/>
          </a:bodyPr>
          <a:lstStyle/>
          <a:p>
            <a:pPr marL="28575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The Vicious Cycle: High Crime → 911 Calls ↑ → Overtime &amp; Burnout ↑ → Staffing Shortages ↑ → Response Capacity ↓</a:t>
            </a:r>
          </a:p>
          <a:p>
            <a:pPr marL="28575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High crime volumes create a feedback loop that depletes officer capacity, reducing our ability to respond and prevent future crime, particularly in District 4.</a:t>
            </a:r>
          </a:p>
        </p:txBody>
      </p:sp>
      <p:pic>
        <p:nvPicPr>
          <p:cNvPr id="5" name="Picture 4">
            <a:extLst>
              <a:ext uri="{FF2B5EF4-FFF2-40B4-BE49-F238E27FC236}">
                <a16:creationId xmlns:a16="http://schemas.microsoft.com/office/drawing/2014/main" id="{14928B4C-95F8-71CC-5C2F-670916A788FA}"/>
              </a:ext>
            </a:extLst>
          </p:cNvPr>
          <p:cNvPicPr>
            <a:picLocks noChangeAspect="1"/>
          </p:cNvPicPr>
          <p:nvPr/>
        </p:nvPicPr>
        <p:blipFill>
          <a:blip r:embed="rId4"/>
          <a:stretch>
            <a:fillRect/>
          </a:stretch>
        </p:blipFill>
        <p:spPr>
          <a:xfrm>
            <a:off x="3265846" y="2253179"/>
            <a:ext cx="2552359" cy="2297127"/>
          </a:xfrm>
          <a:prstGeom prst="rect">
            <a:avLst/>
          </a:prstGeom>
        </p:spPr>
      </p:pic>
      <p:pic>
        <p:nvPicPr>
          <p:cNvPr id="9" name="Picture 8">
            <a:extLst>
              <a:ext uri="{FF2B5EF4-FFF2-40B4-BE49-F238E27FC236}">
                <a16:creationId xmlns:a16="http://schemas.microsoft.com/office/drawing/2014/main" id="{746C5DE6-08AD-307E-A741-7893F385336F}"/>
              </a:ext>
            </a:extLst>
          </p:cNvPr>
          <p:cNvPicPr>
            <a:picLocks noChangeAspect="1"/>
          </p:cNvPicPr>
          <p:nvPr/>
        </p:nvPicPr>
        <p:blipFill>
          <a:blip r:embed="rId5"/>
          <a:stretch>
            <a:fillRect/>
          </a:stretch>
        </p:blipFill>
        <p:spPr>
          <a:xfrm>
            <a:off x="5883702" y="4519138"/>
            <a:ext cx="2753916" cy="2173582"/>
          </a:xfrm>
          <a:prstGeom prst="rect">
            <a:avLst/>
          </a:prstGeom>
        </p:spPr>
      </p:pic>
      <p:pic>
        <p:nvPicPr>
          <p:cNvPr id="11" name="Picture 10">
            <a:extLst>
              <a:ext uri="{FF2B5EF4-FFF2-40B4-BE49-F238E27FC236}">
                <a16:creationId xmlns:a16="http://schemas.microsoft.com/office/drawing/2014/main" id="{F80E489C-7108-3321-DDFD-9DB58B914471}"/>
              </a:ext>
            </a:extLst>
          </p:cNvPr>
          <p:cNvPicPr>
            <a:picLocks noChangeAspect="1"/>
          </p:cNvPicPr>
          <p:nvPr/>
        </p:nvPicPr>
        <p:blipFill>
          <a:blip r:embed="rId6"/>
          <a:stretch>
            <a:fillRect/>
          </a:stretch>
        </p:blipFill>
        <p:spPr>
          <a:xfrm>
            <a:off x="5813051" y="2243655"/>
            <a:ext cx="2721779" cy="2282881"/>
          </a:xfrm>
          <a:prstGeom prst="rect">
            <a:avLst/>
          </a:prstGeom>
        </p:spPr>
      </p:pic>
      <p:pic>
        <p:nvPicPr>
          <p:cNvPr id="13" name="Picture 12">
            <a:extLst>
              <a:ext uri="{FF2B5EF4-FFF2-40B4-BE49-F238E27FC236}">
                <a16:creationId xmlns:a16="http://schemas.microsoft.com/office/drawing/2014/main" id="{A5663ED2-3FA2-FD86-1776-AA056DE52D0D}"/>
              </a:ext>
            </a:extLst>
          </p:cNvPr>
          <p:cNvPicPr>
            <a:picLocks noChangeAspect="1"/>
          </p:cNvPicPr>
          <p:nvPr/>
        </p:nvPicPr>
        <p:blipFill>
          <a:blip r:embed="rId7"/>
          <a:stretch>
            <a:fillRect/>
          </a:stretch>
        </p:blipFill>
        <p:spPr>
          <a:xfrm>
            <a:off x="8536473" y="2243655"/>
            <a:ext cx="2552153" cy="2297126"/>
          </a:xfrm>
          <a:prstGeom prst="rect">
            <a:avLst/>
          </a:prstGeom>
        </p:spPr>
      </p:pic>
      <p:sp>
        <p:nvSpPr>
          <p:cNvPr id="3" name="TextBox 2">
            <a:extLst>
              <a:ext uri="{FF2B5EF4-FFF2-40B4-BE49-F238E27FC236}">
                <a16:creationId xmlns:a16="http://schemas.microsoft.com/office/drawing/2014/main" id="{10E15174-B8D1-1AF3-41D6-AC62E784F62A}"/>
              </a:ext>
            </a:extLst>
          </p:cNvPr>
          <p:cNvSpPr txBox="1"/>
          <p:nvPr/>
        </p:nvSpPr>
        <p:spPr>
          <a:xfrm>
            <a:off x="3930751" y="3094420"/>
            <a:ext cx="829634" cy="342401"/>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Crime</a:t>
            </a:r>
          </a:p>
        </p:txBody>
      </p:sp>
      <p:sp>
        <p:nvSpPr>
          <p:cNvPr id="6" name="TextBox 5">
            <a:extLst>
              <a:ext uri="{FF2B5EF4-FFF2-40B4-BE49-F238E27FC236}">
                <a16:creationId xmlns:a16="http://schemas.microsoft.com/office/drawing/2014/main" id="{02157F9D-C7CC-8383-23C8-A38AACFB8D5C}"/>
              </a:ext>
            </a:extLst>
          </p:cNvPr>
          <p:cNvSpPr txBox="1"/>
          <p:nvPr/>
        </p:nvSpPr>
        <p:spPr>
          <a:xfrm>
            <a:off x="7158179" y="2396829"/>
            <a:ext cx="936309" cy="342401"/>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911</a:t>
            </a:r>
            <a:r>
              <a:rPr lang="en-CA" sz="1600" b="1" dirty="0">
                <a:solidFill>
                  <a:srgbClr val="0F1115"/>
                </a:solidFill>
                <a:effectLst/>
                <a:latin typeface="Times New Roman" panose="02020603050405020304" pitchFamily="18" charset="0"/>
                <a:cs typeface="Times New Roman" panose="02020603050405020304" pitchFamily="18" charset="0"/>
              </a:rPr>
              <a:t> </a:t>
            </a:r>
            <a:r>
              <a:rPr lang="en-CA" sz="1400" b="1" dirty="0">
                <a:solidFill>
                  <a:srgbClr val="0F1115"/>
                </a:solidFill>
                <a:latin typeface="Times New Roman" panose="02020603050405020304" pitchFamily="18" charset="0"/>
                <a:cs typeface="Times New Roman" panose="02020603050405020304" pitchFamily="18" charset="0"/>
              </a:rPr>
              <a:t>Call</a:t>
            </a:r>
          </a:p>
        </p:txBody>
      </p:sp>
      <p:sp>
        <p:nvSpPr>
          <p:cNvPr id="7" name="TextBox 6">
            <a:extLst>
              <a:ext uri="{FF2B5EF4-FFF2-40B4-BE49-F238E27FC236}">
                <a16:creationId xmlns:a16="http://schemas.microsoft.com/office/drawing/2014/main" id="{446FDC63-F64C-4320-70EB-2CFD7A9F58AE}"/>
              </a:ext>
            </a:extLst>
          </p:cNvPr>
          <p:cNvSpPr txBox="1"/>
          <p:nvPr/>
        </p:nvSpPr>
        <p:spPr>
          <a:xfrm>
            <a:off x="8704362" y="2308485"/>
            <a:ext cx="2144613" cy="336439"/>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effectLst/>
                <a:latin typeface="Times New Roman" panose="02020603050405020304" pitchFamily="18" charset="0"/>
                <a:cs typeface="Times New Roman" panose="02020603050405020304" pitchFamily="18" charset="0"/>
              </a:rPr>
              <a:t>Staff Overtime/Shortage</a:t>
            </a:r>
            <a:endParaRPr lang="en-CA" sz="1100" b="0" i="0" dirty="0">
              <a:solidFill>
                <a:srgbClr val="0F1115"/>
              </a:solidFill>
              <a:effectLs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74061EA-2D17-5C07-C270-438526F9C044}"/>
              </a:ext>
            </a:extLst>
          </p:cNvPr>
          <p:cNvSpPr txBox="1"/>
          <p:nvPr/>
        </p:nvSpPr>
        <p:spPr>
          <a:xfrm>
            <a:off x="6547919" y="4814530"/>
            <a:ext cx="1685276" cy="336439"/>
          </a:xfrm>
          <a:prstGeom prst="rect">
            <a:avLst/>
          </a:prstGeom>
          <a:noFill/>
        </p:spPr>
        <p:txBody>
          <a:bodyPr wrap="square">
            <a:spAutoFit/>
          </a:bodyPr>
          <a:lstStyle/>
          <a:p>
            <a:pPr>
              <a:lnSpc>
                <a:spcPts val="2100"/>
              </a:lnSpc>
              <a:spcBef>
                <a:spcPts val="1200"/>
              </a:spcBef>
              <a:spcAft>
                <a:spcPts val="600"/>
              </a:spcAft>
            </a:pPr>
            <a:r>
              <a:rPr lang="en-CA" sz="1400" b="1" dirty="0">
                <a:solidFill>
                  <a:srgbClr val="0F1115"/>
                </a:solidFill>
                <a:latin typeface="Times New Roman" panose="02020603050405020304" pitchFamily="18" charset="0"/>
                <a:cs typeface="Times New Roman" panose="02020603050405020304" pitchFamily="18" charset="0"/>
              </a:rPr>
              <a:t>Staffing Bottleneck</a:t>
            </a:r>
          </a:p>
        </p:txBody>
      </p:sp>
      <p:pic>
        <p:nvPicPr>
          <p:cNvPr id="12" name="Picture 11">
            <a:extLst>
              <a:ext uri="{FF2B5EF4-FFF2-40B4-BE49-F238E27FC236}">
                <a16:creationId xmlns:a16="http://schemas.microsoft.com/office/drawing/2014/main" id="{6E284B49-ED9D-5BDB-99BD-D82E59D60C7C}"/>
              </a:ext>
            </a:extLst>
          </p:cNvPr>
          <p:cNvPicPr>
            <a:picLocks noChangeAspect="1"/>
          </p:cNvPicPr>
          <p:nvPr/>
        </p:nvPicPr>
        <p:blipFill>
          <a:blip r:embed="rId8"/>
          <a:stretch>
            <a:fillRect/>
          </a:stretch>
        </p:blipFill>
        <p:spPr>
          <a:xfrm>
            <a:off x="3274195" y="4537366"/>
            <a:ext cx="2611236" cy="2159337"/>
          </a:xfrm>
          <a:prstGeom prst="rect">
            <a:avLst/>
          </a:prstGeom>
        </p:spPr>
      </p:pic>
      <p:sp>
        <p:nvSpPr>
          <p:cNvPr id="16" name="TextBox 15">
            <a:extLst>
              <a:ext uri="{FF2B5EF4-FFF2-40B4-BE49-F238E27FC236}">
                <a16:creationId xmlns:a16="http://schemas.microsoft.com/office/drawing/2014/main" id="{EDD81E2F-C5F6-60EE-A86E-8E2E0A38C5A1}"/>
              </a:ext>
            </a:extLst>
          </p:cNvPr>
          <p:cNvSpPr txBox="1"/>
          <p:nvPr/>
        </p:nvSpPr>
        <p:spPr>
          <a:xfrm>
            <a:off x="9845207" y="5291959"/>
            <a:ext cx="879943" cy="336439"/>
          </a:xfrm>
          <a:prstGeom prst="rect">
            <a:avLst/>
          </a:prstGeom>
          <a:noFill/>
        </p:spPr>
        <p:txBody>
          <a:bodyPr wrap="square">
            <a:spAutoFit/>
          </a:bodyPr>
          <a:lstStyle/>
          <a:p>
            <a:pPr>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Staffing</a:t>
            </a:r>
          </a:p>
        </p:txBody>
      </p:sp>
      <p:sp>
        <p:nvSpPr>
          <p:cNvPr id="17" name="TextBox 16">
            <a:extLst>
              <a:ext uri="{FF2B5EF4-FFF2-40B4-BE49-F238E27FC236}">
                <a16:creationId xmlns:a16="http://schemas.microsoft.com/office/drawing/2014/main" id="{2196403B-A17A-2E79-AE78-E519BB03FB30}"/>
              </a:ext>
            </a:extLst>
          </p:cNvPr>
          <p:cNvSpPr txBox="1"/>
          <p:nvPr/>
        </p:nvSpPr>
        <p:spPr>
          <a:xfrm>
            <a:off x="4366090" y="4541409"/>
            <a:ext cx="1319933" cy="342401"/>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Risk Factors</a:t>
            </a:r>
          </a:p>
        </p:txBody>
      </p:sp>
      <p:pic>
        <p:nvPicPr>
          <p:cNvPr id="33" name="Picture 32">
            <a:extLst>
              <a:ext uri="{FF2B5EF4-FFF2-40B4-BE49-F238E27FC236}">
                <a16:creationId xmlns:a16="http://schemas.microsoft.com/office/drawing/2014/main" id="{E71BB462-2132-DC58-6DC8-1F0A78C89DBD}"/>
              </a:ext>
            </a:extLst>
          </p:cNvPr>
          <p:cNvPicPr>
            <a:picLocks noChangeAspect="1"/>
          </p:cNvPicPr>
          <p:nvPr/>
        </p:nvPicPr>
        <p:blipFill>
          <a:blip r:embed="rId9"/>
          <a:stretch>
            <a:fillRect/>
          </a:stretch>
        </p:blipFill>
        <p:spPr>
          <a:xfrm>
            <a:off x="1062021" y="4497774"/>
            <a:ext cx="2210061" cy="2184410"/>
          </a:xfrm>
          <a:prstGeom prst="rect">
            <a:avLst/>
          </a:prstGeom>
        </p:spPr>
      </p:pic>
      <p:sp>
        <p:nvSpPr>
          <p:cNvPr id="34" name="TextBox 33">
            <a:extLst>
              <a:ext uri="{FF2B5EF4-FFF2-40B4-BE49-F238E27FC236}">
                <a16:creationId xmlns:a16="http://schemas.microsoft.com/office/drawing/2014/main" id="{2C648B85-50D2-B8E5-A39C-808FF5AA20E1}"/>
              </a:ext>
            </a:extLst>
          </p:cNvPr>
          <p:cNvSpPr txBox="1"/>
          <p:nvPr/>
        </p:nvSpPr>
        <p:spPr>
          <a:xfrm>
            <a:off x="1491099" y="4531959"/>
            <a:ext cx="2077028" cy="336439"/>
          </a:xfrm>
          <a:prstGeom prst="rect">
            <a:avLst/>
          </a:prstGeom>
          <a:noFill/>
        </p:spPr>
        <p:txBody>
          <a:bodyPr wrap="square">
            <a:spAutoFit/>
          </a:bodyPr>
          <a:lstStyle/>
          <a:p>
            <a:pPr>
              <a:lnSpc>
                <a:spcPts val="2100"/>
              </a:lnSpc>
              <a:spcBef>
                <a:spcPts val="1200"/>
              </a:spcBef>
              <a:spcAft>
                <a:spcPts val="600"/>
              </a:spcAft>
            </a:pPr>
            <a:r>
              <a:rPr lang="en-CA" sz="1400" b="1" dirty="0">
                <a:solidFill>
                  <a:srgbClr val="0F1115"/>
                </a:solidFill>
                <a:latin typeface="Times New Roman" panose="02020603050405020304" pitchFamily="18" charset="0"/>
                <a:cs typeface="Times New Roman" panose="02020603050405020304" pitchFamily="18" charset="0"/>
              </a:rPr>
              <a:t>Operational Correlation</a:t>
            </a:r>
          </a:p>
        </p:txBody>
      </p:sp>
      <p:pic>
        <p:nvPicPr>
          <p:cNvPr id="20" name="Picture 19">
            <a:extLst>
              <a:ext uri="{FF2B5EF4-FFF2-40B4-BE49-F238E27FC236}">
                <a16:creationId xmlns:a16="http://schemas.microsoft.com/office/drawing/2014/main" id="{042D52D6-074C-2B60-2DF9-DFE9F8AB0556}"/>
              </a:ext>
            </a:extLst>
          </p:cNvPr>
          <p:cNvPicPr>
            <a:picLocks noChangeAspect="1"/>
          </p:cNvPicPr>
          <p:nvPr/>
        </p:nvPicPr>
        <p:blipFill>
          <a:blip r:embed="rId10"/>
          <a:stretch>
            <a:fillRect/>
          </a:stretch>
        </p:blipFill>
        <p:spPr>
          <a:xfrm>
            <a:off x="1068297" y="2260628"/>
            <a:ext cx="2233982" cy="2237146"/>
          </a:xfrm>
          <a:prstGeom prst="rect">
            <a:avLst/>
          </a:prstGeom>
        </p:spPr>
      </p:pic>
    </p:spTree>
    <p:extLst>
      <p:ext uri="{BB962C8B-B14F-4D97-AF65-F5344CB8AC3E}">
        <p14:creationId xmlns:p14="http://schemas.microsoft.com/office/powerpoint/2010/main" val="525809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BCF4D-BD00-2CE7-E765-464371DE43CB}"/>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Yearly Crime Trends &amp; The 2024 Anomaly</a:t>
            </a:r>
            <a:endParaRPr lang="en-CA" b="1" dirty="0"/>
          </a:p>
        </p:txBody>
      </p:sp>
      <p:sp>
        <p:nvSpPr>
          <p:cNvPr id="3" name="Date Placeholder 2">
            <a:extLst>
              <a:ext uri="{FF2B5EF4-FFF2-40B4-BE49-F238E27FC236}">
                <a16:creationId xmlns:a16="http://schemas.microsoft.com/office/drawing/2014/main" id="{A815B4B6-39F8-FACF-2139-8DECD35C74BE}"/>
              </a:ext>
            </a:extLst>
          </p:cNvPr>
          <p:cNvSpPr>
            <a:spLocks noGrp="1"/>
          </p:cNvSpPr>
          <p:nvPr>
            <p:ph type="dt" sz="half" idx="10"/>
          </p:nvPr>
        </p:nvSpPr>
        <p:spPr/>
        <p:txBody>
          <a:bodyPr/>
          <a:lstStyle/>
          <a:p>
            <a:fld id="{CBA8526B-5913-4A31-BD69-2065E4B8809B}" type="datetime3">
              <a:rPr lang="en-US" smtClean="0"/>
              <a:t>27 November 2025</a:t>
            </a:fld>
            <a:endParaRPr lang="en-US"/>
          </a:p>
        </p:txBody>
      </p:sp>
      <p:sp>
        <p:nvSpPr>
          <p:cNvPr id="4" name="Footer Placeholder 3">
            <a:extLst>
              <a:ext uri="{FF2B5EF4-FFF2-40B4-BE49-F238E27FC236}">
                <a16:creationId xmlns:a16="http://schemas.microsoft.com/office/drawing/2014/main" id="{E4270CB4-3994-C6B5-7A33-8B8CC6DC5704}"/>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F88C8B73-3B1F-0E49-8F32-26D9AE22DFA0}"/>
              </a:ext>
            </a:extLst>
          </p:cNvPr>
          <p:cNvSpPr>
            <a:spLocks noGrp="1"/>
          </p:cNvSpPr>
          <p:nvPr>
            <p:ph type="sldNum" sz="quarter" idx="12"/>
          </p:nvPr>
        </p:nvSpPr>
        <p:spPr/>
        <p:txBody>
          <a:bodyPr/>
          <a:lstStyle/>
          <a:p>
            <a:fld id="{C1FF6DA9-008F-8B48-92A6-B652298478BF}" type="slidenum">
              <a:rPr lang="en-US" smtClean="0"/>
              <a:t>7</a:t>
            </a:fld>
            <a:endParaRPr lang="en-US"/>
          </a:p>
        </p:txBody>
      </p:sp>
      <p:pic>
        <p:nvPicPr>
          <p:cNvPr id="7" name="Picture 6" descr="image.png"/>
          <p:cNvPicPr>
            <a:picLocks noChangeAspect="1"/>
          </p:cNvPicPr>
          <p:nvPr/>
        </p:nvPicPr>
        <p:blipFill>
          <a:blip r:embed="rId3"/>
          <a:stretch>
            <a:fillRect/>
          </a:stretch>
        </p:blipFill>
        <p:spPr>
          <a:xfrm>
            <a:off x="6419849" y="3786150"/>
            <a:ext cx="5109116" cy="2859778"/>
          </a:xfrm>
          <a:prstGeom prst="rect">
            <a:avLst/>
          </a:prstGeom>
        </p:spPr>
      </p:pic>
      <p:sp>
        <p:nvSpPr>
          <p:cNvPr id="8" name="TextBox 7"/>
          <p:cNvSpPr txBox="1"/>
          <p:nvPr/>
        </p:nvSpPr>
        <p:spPr>
          <a:xfrm>
            <a:off x="6781800" y="1268928"/>
            <a:ext cx="4600575" cy="2308324"/>
          </a:xfrm>
          <a:prstGeom prst="rect">
            <a:avLst/>
          </a:prstGeom>
          <a:noFill/>
        </p:spPr>
        <p:txBody>
          <a:bodyPr wrap="square">
            <a:spAutoFit/>
          </a:bodyPr>
          <a:lstStyle/>
          <a:p>
            <a:r>
              <a:rPr lang="en-CA" sz="1200" b="1" dirty="0">
                <a:latin typeface="Times New Roman" panose="02020603050405020304" pitchFamily="18" charset="0"/>
                <a:cs typeface="Times New Roman" panose="02020603050405020304" pitchFamily="18" charset="0"/>
              </a:rPr>
              <a:t>Primary Drivers of the 2024 Anomaly:</a:t>
            </a:r>
            <a:endParaRPr lang="en-CA"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A significant surge in </a:t>
            </a:r>
            <a:r>
              <a:rPr lang="en-CA" sz="1200" b="1" dirty="0">
                <a:latin typeface="Times New Roman" panose="02020603050405020304" pitchFamily="18" charset="0"/>
                <a:cs typeface="Times New Roman" panose="02020603050405020304" pitchFamily="18" charset="0"/>
              </a:rPr>
              <a:t>violent crime, particularly gun violence.</a:t>
            </a:r>
            <a:endParaRPr lang="en-CA"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sz="1200" b="1" dirty="0">
                <a:latin typeface="Times New Roman" panose="02020603050405020304" pitchFamily="18" charset="0"/>
                <a:cs typeface="Times New Roman" panose="02020603050405020304" pitchFamily="18" charset="0"/>
              </a:rPr>
              <a:t>Organized crime activity</a:t>
            </a:r>
            <a:r>
              <a:rPr lang="en-CA" sz="1200" dirty="0">
                <a:latin typeface="Times New Roman" panose="02020603050405020304" pitchFamily="18" charset="0"/>
                <a:cs typeface="Times New Roman" panose="02020603050405020304" pitchFamily="18" charset="0"/>
              </a:rPr>
              <a:t> driving nationwide increases in auto theft.</a:t>
            </a:r>
          </a:p>
          <a:p>
            <a:pPr marL="285750" indent="-285750">
              <a:buFont typeface="Arial" panose="020B0604020202020204" pitchFamily="34" charset="0"/>
              <a:buChar char="•"/>
            </a:pPr>
            <a:r>
              <a:rPr lang="en-CA" sz="1200" b="1" dirty="0">
                <a:latin typeface="Times New Roman" panose="02020603050405020304" pitchFamily="18" charset="0"/>
                <a:cs typeface="Times New Roman" panose="02020603050405020304" pitchFamily="18" charset="0"/>
              </a:rPr>
              <a:t>Ongoing conflicts within the tow truck industry</a:t>
            </a:r>
            <a:r>
              <a:rPr lang="en-CA" sz="1200" dirty="0">
                <a:latin typeface="Times New Roman" panose="02020603050405020304" pitchFamily="18" charset="0"/>
                <a:cs typeface="Times New Roman" panose="02020603050405020304" pitchFamily="18" charset="0"/>
              </a:rPr>
              <a:t>, leading to gun violence and arson.</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Proliferation of </a:t>
            </a:r>
            <a:r>
              <a:rPr lang="en-CA" sz="1200" b="1" dirty="0">
                <a:latin typeface="Times New Roman" panose="02020603050405020304" pitchFamily="18" charset="0"/>
                <a:cs typeface="Times New Roman" panose="02020603050405020304" pitchFamily="18" charset="0"/>
              </a:rPr>
              <a:t>illegal firearms.</a:t>
            </a:r>
            <a:endParaRPr lang="en-CA"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Challenges related to the national bail system for firearm offences.</a:t>
            </a:r>
          </a:p>
          <a:p>
            <a:r>
              <a:rPr lang="en-CA" sz="1200" b="1" dirty="0">
                <a:latin typeface="Times New Roman" panose="02020603050405020304" pitchFamily="18" charset="0"/>
                <a:cs typeface="Times New Roman" panose="02020603050405020304" pitchFamily="18" charset="0"/>
              </a:rPr>
              <a:t>Implication:</a:t>
            </a:r>
          </a:p>
          <a:p>
            <a:r>
              <a:rPr lang="en-CA" sz="1200" dirty="0">
                <a:latin typeface="Times New Roman" panose="02020603050405020304" pitchFamily="18" charset="0"/>
                <a:cs typeface="Times New Roman" panose="02020603050405020304" pitchFamily="18" charset="0"/>
              </a:rPr>
              <a:t>These drivers converged to create a 'storm,' overwhelming existing systems and exposing critical vulnerabilities in our resource allocation, particularly in District 4.</a:t>
            </a:r>
          </a:p>
        </p:txBody>
      </p:sp>
      <p:pic>
        <p:nvPicPr>
          <p:cNvPr id="9" name="Picture 8">
            <a:extLst>
              <a:ext uri="{FF2B5EF4-FFF2-40B4-BE49-F238E27FC236}">
                <a16:creationId xmlns:a16="http://schemas.microsoft.com/office/drawing/2014/main" id="{191A42A5-0A2E-AD12-6BD5-EAADFF3A1CC6}"/>
              </a:ext>
            </a:extLst>
          </p:cNvPr>
          <p:cNvPicPr>
            <a:picLocks noChangeAspect="1"/>
          </p:cNvPicPr>
          <p:nvPr/>
        </p:nvPicPr>
        <p:blipFill>
          <a:blip r:embed="rId4"/>
          <a:stretch>
            <a:fillRect/>
          </a:stretch>
        </p:blipFill>
        <p:spPr>
          <a:xfrm>
            <a:off x="238124" y="1338224"/>
            <a:ext cx="6181725" cy="5321337"/>
          </a:xfrm>
          <a:prstGeom prst="rect">
            <a:avLst/>
          </a:prstGeom>
        </p:spPr>
      </p:pic>
    </p:spTree>
    <p:extLst>
      <p:ext uri="{BB962C8B-B14F-4D97-AF65-F5344CB8AC3E}">
        <p14:creationId xmlns:p14="http://schemas.microsoft.com/office/powerpoint/2010/main" val="3706230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A3DD8-1C36-EDC7-15A7-71F747BC9310}"/>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2024 Crime Surge: Key Drivers</a:t>
            </a:r>
          </a:p>
        </p:txBody>
      </p:sp>
      <p:sp>
        <p:nvSpPr>
          <p:cNvPr id="3" name="Date Placeholder 2">
            <a:extLst>
              <a:ext uri="{FF2B5EF4-FFF2-40B4-BE49-F238E27FC236}">
                <a16:creationId xmlns:a16="http://schemas.microsoft.com/office/drawing/2014/main" id="{E23E5BDD-B8D7-FF4A-C874-4EFFE8893751}"/>
              </a:ext>
            </a:extLst>
          </p:cNvPr>
          <p:cNvSpPr>
            <a:spLocks noGrp="1"/>
          </p:cNvSpPr>
          <p:nvPr>
            <p:ph type="dt" sz="half" idx="10"/>
          </p:nvPr>
        </p:nvSpPr>
        <p:spPr/>
        <p:txBody>
          <a:bodyPr/>
          <a:lstStyle/>
          <a:p>
            <a:fld id="{CBA8526B-5913-4A31-BD69-2065E4B8809B}" type="datetime3">
              <a:rPr lang="en-US" smtClean="0"/>
              <a:t>26 November 2025</a:t>
            </a:fld>
            <a:endParaRPr lang="en-US"/>
          </a:p>
        </p:txBody>
      </p:sp>
      <p:sp>
        <p:nvSpPr>
          <p:cNvPr id="4" name="Footer Placeholder 3">
            <a:extLst>
              <a:ext uri="{FF2B5EF4-FFF2-40B4-BE49-F238E27FC236}">
                <a16:creationId xmlns:a16="http://schemas.microsoft.com/office/drawing/2014/main" id="{2D0B2005-0414-6575-1DEE-3CD85F2EA8C9}"/>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D25C1D73-4CA6-A29E-3ABF-E78BB588F791}"/>
              </a:ext>
            </a:extLst>
          </p:cNvPr>
          <p:cNvSpPr>
            <a:spLocks noGrp="1"/>
          </p:cNvSpPr>
          <p:nvPr>
            <p:ph type="sldNum" sz="quarter" idx="12"/>
          </p:nvPr>
        </p:nvSpPr>
        <p:spPr/>
        <p:txBody>
          <a:bodyPr/>
          <a:lstStyle/>
          <a:p>
            <a:fld id="{C1FF6DA9-008F-8B48-92A6-B652298478BF}" type="slidenum">
              <a:rPr lang="en-US" smtClean="0"/>
              <a:t>8</a:t>
            </a:fld>
            <a:endParaRPr lang="en-US"/>
          </a:p>
        </p:txBody>
      </p:sp>
      <p:pic>
        <p:nvPicPr>
          <p:cNvPr id="13" name="Picture 12">
            <a:extLst>
              <a:ext uri="{FF2B5EF4-FFF2-40B4-BE49-F238E27FC236}">
                <a16:creationId xmlns:a16="http://schemas.microsoft.com/office/drawing/2014/main" id="{A621269D-3812-162E-AF3B-8DB7987392BD}"/>
              </a:ext>
            </a:extLst>
          </p:cNvPr>
          <p:cNvPicPr>
            <a:picLocks noChangeAspect="1"/>
          </p:cNvPicPr>
          <p:nvPr/>
        </p:nvPicPr>
        <p:blipFill>
          <a:blip r:embed="rId2"/>
          <a:stretch>
            <a:fillRect/>
          </a:stretch>
        </p:blipFill>
        <p:spPr>
          <a:xfrm>
            <a:off x="55067" y="1348631"/>
            <a:ext cx="7688758" cy="5089876"/>
          </a:xfrm>
          <a:prstGeom prst="rect">
            <a:avLst/>
          </a:prstGeom>
        </p:spPr>
      </p:pic>
      <p:sp>
        <p:nvSpPr>
          <p:cNvPr id="15" name="TextBox 14">
            <a:extLst>
              <a:ext uri="{FF2B5EF4-FFF2-40B4-BE49-F238E27FC236}">
                <a16:creationId xmlns:a16="http://schemas.microsoft.com/office/drawing/2014/main" id="{80A00AFC-BCDA-D78A-06C0-6EA6DEDB4468}"/>
              </a:ext>
            </a:extLst>
          </p:cNvPr>
          <p:cNvSpPr txBox="1"/>
          <p:nvPr/>
        </p:nvSpPr>
        <p:spPr>
          <a:xfrm>
            <a:off x="7743825" y="1348631"/>
            <a:ext cx="4448175" cy="5339923"/>
          </a:xfrm>
          <a:prstGeom prst="rect">
            <a:avLst/>
          </a:prstGeom>
          <a:noFill/>
        </p:spPr>
        <p:txBody>
          <a:bodyPr wrap="square">
            <a:spAutoFit/>
          </a:bodyPr>
          <a:lstStyle/>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OVERALL SURGE: +89.5% increase</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2023 Baseline: 50,148 incidents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2024 Total: 95,050 incidents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Net Increase: 44,902 incidents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KEY DRIVER ANALYSIS: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Auto Theft: +268.6% (EXTREME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Gun Violence: +223.8% (EXTREME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Organized Crime: +197.0% (VERY HIGH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Assault: +134.3% (HIGH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Property Crime: +107.4% (HIGH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Drug Offenses: +71.6% (HIGH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GEOGRAPHIC HOTSPOTS: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District 4 (Vaughan): EPICENTER - Highest intensity across all drivers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District 2: Organized crime hub - Secondary hotspot</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District 3: Auto theft concentration - Tertiary hotspot</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TEMPORAL SHIFTS: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Evening hours (18:00-23:59): ~35% increase in relative activity</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Overnight hours (00:00-05:59): New crime patterns established</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Summer months (Jul-Sep): Peak surge period identified</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SEVERITY INCREASE:</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Violent crimes: 150%+ increase in absolute numbers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High-severity incidents: 100%+ increase in proportion</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Organized crime involvement: Primary driver of severity increase</a:t>
            </a:r>
          </a:p>
          <a:p>
            <a:pPr>
              <a:buNone/>
            </a:pPr>
            <a:r>
              <a:rPr lang="en-CA" sz="1100" b="1" kern="100" dirty="0">
                <a:effectLst/>
                <a:latin typeface="Times New Roman" panose="02020603050405020304" pitchFamily="18" charset="0"/>
                <a:ea typeface="Aptos" panose="020B0004020202020204" pitchFamily="34" charset="0"/>
                <a:cs typeface="Times New Roman" panose="02020603050405020304" pitchFamily="18" charset="0"/>
              </a:rPr>
              <a:t>STRATEGIC IMPLICATIONS</a:t>
            </a:r>
            <a:r>
              <a:rPr lang="en-CA" sz="1100" b="1" kern="100" dirty="0">
                <a:latin typeface="Times New Roman" panose="02020603050405020304" pitchFamily="18" charset="0"/>
                <a:ea typeface="Aptos" panose="020B0004020202020204" pitchFamily="34" charset="0"/>
                <a:cs typeface="Times New Roman" panose="02020603050405020304" pitchFamily="18" charset="0"/>
              </a:rPr>
              <a:t>:</a:t>
            </a:r>
            <a:endParaRPr lang="en-CA" sz="11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a:t>
            </a:r>
            <a:r>
              <a:rPr lang="en-CA" sz="1100" kern="100" dirty="0">
                <a:latin typeface="Times New Roman" panose="02020603050405020304" pitchFamily="18" charset="0"/>
                <a:cs typeface="Times New Roman" panose="02020603050405020304" pitchFamily="18" charset="0"/>
              </a:rPr>
              <a:t>IMMEDIATE: Deploy 60% of new tactical unit capacity and 50% 	of organized crime investigative resources to District 4 hotspots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TIMING: Enhance evening/overnight patrol coverage by 40%</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TARGETING: Disrupt organized auto theft networks as priority</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PLANNING: Implement summer surge response plan for 2025</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PREVENTION: Address root causes of gun violence spike</a:t>
            </a:r>
          </a:p>
        </p:txBody>
      </p:sp>
    </p:spTree>
    <p:extLst>
      <p:ext uri="{BB962C8B-B14F-4D97-AF65-F5344CB8AC3E}">
        <p14:creationId xmlns:p14="http://schemas.microsoft.com/office/powerpoint/2010/main" val="2748133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F8F79-A3C7-1D22-26B7-A77B7ACA1A8B}"/>
              </a:ext>
            </a:extLst>
          </p:cNvPr>
          <p:cNvSpPr>
            <a:spLocks noGrp="1"/>
          </p:cNvSpPr>
          <p:nvPr>
            <p:ph type="title"/>
          </p:nvPr>
        </p:nvSpPr>
        <p:spPr/>
        <p:txBody>
          <a:bodyPr>
            <a:noAutofit/>
          </a:bodyPr>
          <a:lstStyle/>
          <a:p>
            <a:r>
              <a:rPr lang="en-CA" sz="3600" b="1" dirty="0">
                <a:latin typeface="Times New Roman" panose="02020603050405020304" pitchFamily="18" charset="0"/>
                <a:cs typeface="Times New Roman" panose="02020603050405020304" pitchFamily="18" charset="0"/>
              </a:rPr>
              <a:t>Concluding Insight into Multiple Data Factors </a:t>
            </a:r>
          </a:p>
        </p:txBody>
      </p:sp>
      <p:sp>
        <p:nvSpPr>
          <p:cNvPr id="3" name="Date Placeholder 2">
            <a:extLst>
              <a:ext uri="{FF2B5EF4-FFF2-40B4-BE49-F238E27FC236}">
                <a16:creationId xmlns:a16="http://schemas.microsoft.com/office/drawing/2014/main" id="{031CA6C5-7984-3C84-ACC7-3EAF5CACB584}"/>
              </a:ext>
            </a:extLst>
          </p:cNvPr>
          <p:cNvSpPr>
            <a:spLocks noGrp="1"/>
          </p:cNvSpPr>
          <p:nvPr>
            <p:ph type="dt" sz="half" idx="10"/>
          </p:nvPr>
        </p:nvSpPr>
        <p:spPr/>
        <p:txBody>
          <a:bodyPr/>
          <a:lstStyle/>
          <a:p>
            <a:fld id="{CBA8526B-5913-4A31-BD69-2065E4B8809B}" type="datetime3">
              <a:rPr lang="en-US" smtClean="0"/>
              <a:t>26 November 2025</a:t>
            </a:fld>
            <a:endParaRPr lang="en-US"/>
          </a:p>
        </p:txBody>
      </p:sp>
      <p:sp>
        <p:nvSpPr>
          <p:cNvPr id="4" name="Footer Placeholder 3">
            <a:extLst>
              <a:ext uri="{FF2B5EF4-FFF2-40B4-BE49-F238E27FC236}">
                <a16:creationId xmlns:a16="http://schemas.microsoft.com/office/drawing/2014/main" id="{45C7105C-0E48-0F6E-0F83-AB5B189A8906}"/>
              </a:ext>
            </a:extLst>
          </p:cNvPr>
          <p:cNvSpPr>
            <a:spLocks noGrp="1"/>
          </p:cNvSpPr>
          <p:nvPr>
            <p:ph type="ftr" sz="quarter" idx="11"/>
          </p:nvPr>
        </p:nvSpPr>
        <p:spPr/>
        <p:txBody>
          <a:bodyPr/>
          <a:lstStyle/>
          <a:p>
            <a:r>
              <a:rPr lang="en-US"/>
              <a:t>York Region Crime Analysis</a:t>
            </a:r>
          </a:p>
        </p:txBody>
      </p:sp>
      <p:sp>
        <p:nvSpPr>
          <p:cNvPr id="5" name="Slide Number Placeholder 4">
            <a:extLst>
              <a:ext uri="{FF2B5EF4-FFF2-40B4-BE49-F238E27FC236}">
                <a16:creationId xmlns:a16="http://schemas.microsoft.com/office/drawing/2014/main" id="{1F47CAF4-C2B0-6FDD-E88C-51BD346B1319}"/>
              </a:ext>
            </a:extLst>
          </p:cNvPr>
          <p:cNvSpPr>
            <a:spLocks noGrp="1"/>
          </p:cNvSpPr>
          <p:nvPr>
            <p:ph type="sldNum" sz="quarter" idx="12"/>
          </p:nvPr>
        </p:nvSpPr>
        <p:spPr/>
        <p:txBody>
          <a:bodyPr/>
          <a:lstStyle/>
          <a:p>
            <a:fld id="{C1FF6DA9-008F-8B48-92A6-B652298478BF}" type="slidenum">
              <a:rPr lang="en-US" smtClean="0"/>
              <a:t>9</a:t>
            </a:fld>
            <a:endParaRPr lang="en-US"/>
          </a:p>
        </p:txBody>
      </p:sp>
      <p:pic>
        <p:nvPicPr>
          <p:cNvPr id="7" name="Picture 6">
            <a:extLst>
              <a:ext uri="{FF2B5EF4-FFF2-40B4-BE49-F238E27FC236}">
                <a16:creationId xmlns:a16="http://schemas.microsoft.com/office/drawing/2014/main" id="{35D661E7-A4D1-41A8-C2AD-9E8963A05C63}"/>
              </a:ext>
            </a:extLst>
          </p:cNvPr>
          <p:cNvPicPr>
            <a:picLocks noChangeAspect="1"/>
          </p:cNvPicPr>
          <p:nvPr/>
        </p:nvPicPr>
        <p:blipFill>
          <a:blip r:embed="rId3"/>
          <a:stretch>
            <a:fillRect/>
          </a:stretch>
        </p:blipFill>
        <p:spPr>
          <a:xfrm>
            <a:off x="609600" y="1343026"/>
            <a:ext cx="5998590" cy="5339216"/>
          </a:xfrm>
          <a:prstGeom prst="rect">
            <a:avLst/>
          </a:prstGeom>
        </p:spPr>
      </p:pic>
      <p:pic>
        <p:nvPicPr>
          <p:cNvPr id="9" name="Picture 8">
            <a:extLst>
              <a:ext uri="{FF2B5EF4-FFF2-40B4-BE49-F238E27FC236}">
                <a16:creationId xmlns:a16="http://schemas.microsoft.com/office/drawing/2014/main" id="{A7530F39-A099-146F-7084-198C3B90D220}"/>
              </a:ext>
            </a:extLst>
          </p:cNvPr>
          <p:cNvPicPr>
            <a:picLocks noChangeAspect="1"/>
          </p:cNvPicPr>
          <p:nvPr/>
        </p:nvPicPr>
        <p:blipFill>
          <a:blip r:embed="rId4"/>
          <a:stretch>
            <a:fillRect/>
          </a:stretch>
        </p:blipFill>
        <p:spPr>
          <a:xfrm>
            <a:off x="3057073" y="1819025"/>
            <a:ext cx="1438476" cy="1076475"/>
          </a:xfrm>
          <a:prstGeom prst="rect">
            <a:avLst/>
          </a:prstGeom>
        </p:spPr>
      </p:pic>
      <p:sp>
        <p:nvSpPr>
          <p:cNvPr id="11" name="TextBox 10">
            <a:extLst>
              <a:ext uri="{FF2B5EF4-FFF2-40B4-BE49-F238E27FC236}">
                <a16:creationId xmlns:a16="http://schemas.microsoft.com/office/drawing/2014/main" id="{0C2328C5-DEA2-E889-AC94-F39658F50F38}"/>
              </a:ext>
            </a:extLst>
          </p:cNvPr>
          <p:cNvSpPr txBox="1"/>
          <p:nvPr/>
        </p:nvSpPr>
        <p:spPr>
          <a:xfrm>
            <a:off x="6943023" y="1271570"/>
            <a:ext cx="4755641" cy="5570756"/>
          </a:xfrm>
          <a:prstGeom prst="rect">
            <a:avLst/>
          </a:prstGeom>
          <a:noFill/>
        </p:spPr>
        <p:txBody>
          <a:bodyPr wrap="square">
            <a:spAutoFit/>
          </a:bodyPr>
          <a:lstStyle/>
          <a:p>
            <a:pPr>
              <a:buNone/>
            </a:pPr>
            <a:r>
              <a:rPr lang="en-CA" sz="1600" b="1" kern="100" dirty="0">
                <a:effectLst/>
                <a:latin typeface="Times New Roman" panose="02020603050405020304" pitchFamily="18" charset="0"/>
                <a:ea typeface="Aptos" panose="020B0004020202020204" pitchFamily="34" charset="0"/>
                <a:cs typeface="Times New Roman" panose="02020603050405020304" pitchFamily="18" charset="0"/>
              </a:rPr>
              <a:t>Top Predictive Factors</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Historical Patterns 	(68.3% of predictive power)</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Temporal Factors 	(18.1%)</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Weather Factors 	(6.5%)</a:t>
            </a:r>
            <a:endParaRPr lang="en-CA" sz="16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a:buNone/>
            </a:pPr>
            <a:r>
              <a:rPr lang="en-CA" sz="1600" b="1" kern="100" dirty="0">
                <a:effectLst/>
                <a:latin typeface="Times New Roman" panose="02020603050405020304" pitchFamily="18" charset="0"/>
                <a:ea typeface="Aptos" panose="020B0004020202020204" pitchFamily="34" charset="0"/>
                <a:cs typeface="Times New Roman" panose="02020603050405020304" pitchFamily="18" charset="0"/>
              </a:rPr>
              <a:t>Strategic Insights</a:t>
            </a:r>
          </a:p>
          <a:p>
            <a:pPr>
              <a:buNone/>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1. Historical Patterns Dominate</a:t>
            </a:r>
          </a:p>
          <a:p>
            <a:pPr>
              <a:buNone/>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2. Temporal Factors Matter</a:t>
            </a:r>
          </a:p>
          <a:p>
            <a:pPr>
              <a:buNone/>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3. Weather Has Moderate Impact</a:t>
            </a:r>
          </a:p>
          <a:p>
            <a:pPr>
              <a:buNone/>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4. External Data Sources Add Value</a:t>
            </a:r>
          </a:p>
          <a:p>
            <a:pPr marL="800100" lvl="1" indent="-342900">
              <a:buSzPts val="1000"/>
              <a:buFont typeface="Symbol" panose="05050102010706020507" pitchFamily="18" charset="2"/>
              <a:buChar char=""/>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911 Calls data</a:t>
            </a:r>
          </a:p>
          <a:p>
            <a:pPr marL="800100" lvl="1" indent="-342900">
              <a:buSzPts val="1000"/>
              <a:buFont typeface="Symbol" panose="05050102010706020507" pitchFamily="18" charset="2"/>
              <a:buChar char=""/>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Community Safety data</a:t>
            </a:r>
          </a:p>
          <a:p>
            <a:pPr marL="800100" lvl="1" indent="-342900">
              <a:buSzPts val="1000"/>
              <a:buFont typeface="Symbol" panose="05050102010706020507" pitchFamily="18" charset="2"/>
              <a:buChar char=""/>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Road Safety data</a:t>
            </a:r>
          </a:p>
          <a:p>
            <a:pPr marL="800100" lvl="1" indent="-342900">
              <a:buSzPts val="1000"/>
              <a:buFont typeface="Symbol" panose="05050102010706020507" pitchFamily="18" charset="2"/>
              <a:buChar char=""/>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Weather data</a:t>
            </a:r>
            <a:endParaRPr lang="en-CA" sz="16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a:buNone/>
            </a:pPr>
            <a:r>
              <a:rPr lang="en-CA" sz="1600" b="1" kern="100" dirty="0">
                <a:effectLst/>
                <a:latin typeface="Times New Roman" panose="02020603050405020304" pitchFamily="18" charset="0"/>
                <a:ea typeface="Aptos" panose="020B0004020202020204" pitchFamily="34" charset="0"/>
                <a:cs typeface="Times New Roman" panose="02020603050405020304" pitchFamily="18" charset="0"/>
              </a:rPr>
              <a:t>Recommended Next Steps</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Focus on the top 6 factors that explain 80% of predictive power</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Implement rolling 7-day monitoring for proactive resource planning</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Develop weekly pattern analysis for different crime types</a:t>
            </a:r>
            <a:endParaRPr lang="en-CA" sz="16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a:buNone/>
            </a:pPr>
            <a:r>
              <a:rPr lang="en-CA" sz="1600" b="1" kern="100" dirty="0">
                <a:effectLst/>
                <a:latin typeface="Times New Roman" panose="02020603050405020304" pitchFamily="18" charset="0"/>
                <a:ea typeface="Aptos" panose="020B0004020202020204" pitchFamily="34" charset="0"/>
                <a:cs typeface="Times New Roman" panose="02020603050405020304" pitchFamily="18" charset="0"/>
              </a:rPr>
              <a:t>Enhancement Opportunities</a:t>
            </a:r>
          </a:p>
          <a:p>
            <a:pPr marL="342900" lvl="0" indent="-342900">
              <a:buFont typeface="Symbol" panose="05050102010706020507" pitchFamily="18" charset="2"/>
              <a:buChar char=""/>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Add holiday and special event indicators</a:t>
            </a:r>
          </a:p>
          <a:p>
            <a:pPr marL="342900" lvl="0" indent="-342900">
              <a:buFont typeface="Symbol" panose="05050102010706020507" pitchFamily="18" charset="2"/>
              <a:buChar char=""/>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Incorporate economic indicators (unemployment, etc.)</a:t>
            </a:r>
          </a:p>
          <a:p>
            <a:pPr marL="342900" lvl="0" indent="-342900">
              <a:buFont typeface="Symbol" panose="05050102010706020507" pitchFamily="18" charset="2"/>
              <a:buChar char=""/>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Include social media/sentiment analysis</a:t>
            </a:r>
          </a:p>
          <a:p>
            <a:pPr marL="342900" lvl="0" indent="-342900">
              <a:buFont typeface="Symbol" panose="05050102010706020507" pitchFamily="18" charset="2"/>
              <a:buChar char=""/>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Add school calendar effects</a:t>
            </a:r>
          </a:p>
          <a:p>
            <a:pPr marL="342900" lvl="0" indent="-342900">
              <a:buFont typeface="Symbol" panose="05050102010706020507" pitchFamily="18" charset="2"/>
              <a:buChar char=""/>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Implement real-time updating of models</a:t>
            </a:r>
          </a:p>
          <a:p>
            <a:pPr lvl="0"/>
            <a:r>
              <a:rPr lang="en-CA" sz="1600" b="1" kern="100" dirty="0">
                <a:latin typeface="Times New Roman" panose="02020603050405020304" pitchFamily="18" charset="0"/>
                <a:cs typeface="Times New Roman" panose="02020603050405020304" pitchFamily="18" charset="0"/>
              </a:rPr>
              <a:t>Concluding Insight</a:t>
            </a:r>
          </a:p>
          <a:p>
            <a:pPr marL="171450" lvl="0" indent="-171450">
              <a:buFont typeface="Arial" panose="020B0604020202020204" pitchFamily="34" charset="0"/>
              <a:buChar char="•"/>
            </a:pPr>
            <a:r>
              <a:rPr lang="en-CA" sz="1200" kern="100" dirty="0">
                <a:latin typeface="Times New Roman" panose="02020603050405020304" pitchFamily="18" charset="0"/>
                <a:cs typeface="Times New Roman" panose="02020603050405020304" pitchFamily="18" charset="0"/>
              </a:rPr>
              <a:t>This analysis confirms that while historical patterns are predictable, the 2024 surge was driven by factors outside these models (like organized crime), justifying our need for both predictive resource planning and targeted tactical interventions</a:t>
            </a:r>
          </a:p>
        </p:txBody>
      </p:sp>
    </p:spTree>
    <p:extLst>
      <p:ext uri="{BB962C8B-B14F-4D97-AF65-F5344CB8AC3E}">
        <p14:creationId xmlns:p14="http://schemas.microsoft.com/office/powerpoint/2010/main" val="16925114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5101</TotalTime>
  <Words>3207</Words>
  <Application>Microsoft Office PowerPoint</Application>
  <PresentationFormat>Widescreen</PresentationFormat>
  <Paragraphs>309</Paragraphs>
  <Slides>18</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Aptos</vt:lpstr>
      <vt:lpstr>Arial</vt:lpstr>
      <vt:lpstr>Calibri</vt:lpstr>
      <vt:lpstr>Symbol</vt:lpstr>
      <vt:lpstr>Times New Roman</vt:lpstr>
      <vt:lpstr>Wingdings</vt:lpstr>
      <vt:lpstr>Office Theme</vt:lpstr>
      <vt:lpstr>York Region Crime Analysis: A Data-Driven Plan for 2026</vt:lpstr>
      <vt:lpstr>Executive Summary</vt:lpstr>
      <vt:lpstr>Table of Contents</vt:lpstr>
      <vt:lpstr>Crime Trend (Temporal Patterns)</vt:lpstr>
      <vt:lpstr>Crime Category Distribution</vt:lpstr>
      <vt:lpstr>The Vicious Cycle of Crime and Staffing</vt:lpstr>
      <vt:lpstr>Yearly Crime Trends &amp; The 2024 Anomaly</vt:lpstr>
      <vt:lpstr>2024 Crime Surge: Key Drivers</vt:lpstr>
      <vt:lpstr>Concluding Insight into Multiple Data Factors </vt:lpstr>
      <vt:lpstr>Crime Time-Series Modeling</vt:lpstr>
      <vt:lpstr>Forecast: A Return to Growth in 2026 Demands Action</vt:lpstr>
      <vt:lpstr>PowerPoint Presentation</vt:lpstr>
      <vt:lpstr>York Region Police Operations Dashboard</vt:lpstr>
      <vt:lpstr>The Staffing Crisis: 95% Legal Compliance Masks 54% Operational Readiness</vt:lpstr>
      <vt:lpstr>District 4 (Vaughan) is the Epicenter of Risk</vt:lpstr>
      <vt:lpstr>District 4 (Vaughan) Operational Summary  &amp; The Staffing Crisis</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Fuxi Ma</dc:creator>
  <cp:keywords/>
  <dc:description>generated using python-pptx</dc:description>
  <cp:lastModifiedBy>Fuxi Ma</cp:lastModifiedBy>
  <cp:revision>162</cp:revision>
  <dcterms:created xsi:type="dcterms:W3CDTF">2013-01-27T09:14:16Z</dcterms:created>
  <dcterms:modified xsi:type="dcterms:W3CDTF">2025-11-27T17:26:09Z</dcterms:modified>
  <cp:category/>
</cp:coreProperties>
</file>